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340" r:id="rId1"/>
    <p:sldMasterId id="2147484360" r:id="rId2"/>
  </p:sldMasterIdLst>
  <p:notesMasterIdLst>
    <p:notesMasterId r:id="rId4"/>
  </p:notesMasterIdLst>
  <p:handoutMasterIdLst>
    <p:handoutMasterId r:id="rId5"/>
  </p:handoutMasterIdLst>
  <p:sldIdLst>
    <p:sldId id="2141411481" r:id="rId3"/>
  </p:sldIdLst>
  <p:sldSz cx="12192000" cy="6858000"/>
  <p:notesSz cx="9939338" cy="6807200"/>
  <p:defaultTextStyle>
    <a:defPPr>
      <a:defRPr lang="ru-RU"/>
    </a:defPPr>
    <a:lvl1pPr marL="0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1pPr>
    <a:lvl2pPr marL="232829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2pPr>
    <a:lvl3pPr marL="465659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3pPr>
    <a:lvl4pPr marL="698488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4pPr>
    <a:lvl5pPr marL="931318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5pPr>
    <a:lvl6pPr marL="1164147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6pPr>
    <a:lvl7pPr marL="1396977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7pPr>
    <a:lvl8pPr marL="1629806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8pPr>
    <a:lvl9pPr marL="1862633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2" orient="horz" pos="829" userDrawn="1">
          <p15:clr>
            <a:srgbClr val="A4A3A4"/>
          </p15:clr>
        </p15:guide>
        <p15:guide id="14" orient="horz" pos="3279" userDrawn="1">
          <p15:clr>
            <a:srgbClr val="A4A3A4"/>
          </p15:clr>
        </p15:guide>
        <p15:guide id="15" orient="horz" pos="4178" userDrawn="1">
          <p15:clr>
            <a:srgbClr val="A4A3A4"/>
          </p15:clr>
        </p15:guide>
        <p15:guide id="16" pos="3659" userDrawn="1">
          <p15:clr>
            <a:srgbClr val="A4A3A4"/>
          </p15:clr>
        </p15:guide>
        <p15:guide id="17" pos="166" userDrawn="1">
          <p15:clr>
            <a:srgbClr val="A4A3A4"/>
          </p15:clr>
        </p15:guide>
        <p15:guide id="18" orient="horz" pos="1101" userDrawn="1">
          <p15:clr>
            <a:srgbClr val="A4A3A4"/>
          </p15:clr>
        </p15:guide>
        <p15:guide id="19" orient="horz" pos="1480" userDrawn="1">
          <p15:clr>
            <a:srgbClr val="A4A3A4"/>
          </p15:clr>
        </p15:guide>
        <p15:guide id="20" orient="horz" pos="1865" userDrawn="1">
          <p15:clr>
            <a:srgbClr val="A4A3A4"/>
          </p15:clr>
        </p15:guide>
        <p15:guide id="21" orient="horz" pos="2228" userDrawn="1">
          <p15:clr>
            <a:srgbClr val="A4A3A4"/>
          </p15:clr>
        </p15:guide>
        <p15:guide id="22" orient="horz" pos="2591" userDrawn="1">
          <p15:clr>
            <a:srgbClr val="A4A3A4"/>
          </p15:clr>
        </p15:guide>
        <p15:guide id="23" orient="horz" pos="2916" userDrawn="1">
          <p15:clr>
            <a:srgbClr val="A4A3A4"/>
          </p15:clr>
        </p15:guide>
        <p15:guide id="24" orient="horz" pos="3612" userDrawn="1">
          <p15:clr>
            <a:srgbClr val="A4A3A4"/>
          </p15:clr>
        </p15:guide>
        <p15:guide id="25" orient="horz" pos="3975" userDrawn="1">
          <p15:clr>
            <a:srgbClr val="A4A3A4"/>
          </p15:clr>
        </p15:guide>
        <p15:guide id="26" pos="4052" userDrawn="1">
          <p15:clr>
            <a:srgbClr val="A4A3A4"/>
          </p15:clr>
        </p15:guide>
        <p15:guide id="27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 userDrawn="1">
          <p15:clr>
            <a:srgbClr val="A4A3A4"/>
          </p15:clr>
        </p15:guide>
        <p15:guide id="2" pos="313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/>
  <p:cmAuthor id="2" name="Эльвира" initials="Э" lastIdx="1" clrIdx="1">
    <p:extLst>
      <p:ext uri="{19B8F6BF-5375-455C-9EA6-DF929625EA0E}">
        <p15:presenceInfo xmlns:p15="http://schemas.microsoft.com/office/powerpoint/2012/main" userId="Эльвир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CFF"/>
    <a:srgbClr val="B0E0A7"/>
    <a:srgbClr val="00CC99"/>
    <a:srgbClr val="00CAFF"/>
    <a:srgbClr val="39505E"/>
    <a:srgbClr val="69A3E5"/>
    <a:srgbClr val="ACCCF0"/>
    <a:srgbClr val="4BFFD8"/>
    <a:srgbClr val="000000"/>
    <a:srgbClr val="B0F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7459" autoAdjust="0"/>
  </p:normalViewPr>
  <p:slideViewPr>
    <p:cSldViewPr snapToGrid="0">
      <p:cViewPr varScale="1">
        <p:scale>
          <a:sx n="57" d="100"/>
          <a:sy n="57" d="100"/>
        </p:scale>
        <p:origin x="710" y="48"/>
      </p:cViewPr>
      <p:guideLst>
        <p:guide orient="horz" pos="829"/>
        <p:guide orient="horz" pos="3279"/>
        <p:guide orient="horz" pos="4178"/>
        <p:guide pos="3659"/>
        <p:guide pos="166"/>
        <p:guide orient="horz" pos="1101"/>
        <p:guide orient="horz" pos="1480"/>
        <p:guide orient="horz" pos="1865"/>
        <p:guide orient="horz" pos="2228"/>
        <p:guide orient="horz" pos="2591"/>
        <p:guide orient="horz" pos="2916"/>
        <p:guide orient="horz" pos="3612"/>
        <p:guide orient="horz" pos="3975"/>
        <p:guide pos="40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510"/>
    </p:cViewPr>
  </p:sorterViewPr>
  <p:notesViewPr>
    <p:cSldViewPr snapToGrid="0">
      <p:cViewPr varScale="1">
        <p:scale>
          <a:sx n="110" d="100"/>
          <a:sy n="110" d="100"/>
        </p:scale>
        <p:origin x="-1422" y="-96"/>
      </p:cViewPr>
      <p:guideLst>
        <p:guide orient="horz" pos="2144"/>
        <p:guide pos="31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10"/>
            <a:ext cx="4306889" cy="341313"/>
          </a:xfrm>
          <a:prstGeom prst="rect">
            <a:avLst/>
          </a:prstGeom>
        </p:spPr>
        <p:txBody>
          <a:bodyPr vert="horz" lIns="86808" tIns="43404" rIns="86808" bIns="43404" rtlCol="0"/>
          <a:lstStyle>
            <a:lvl1pPr algn="l">
              <a:defRPr sz="10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287" y="10"/>
            <a:ext cx="4308476" cy="341313"/>
          </a:xfrm>
          <a:prstGeom prst="rect">
            <a:avLst/>
          </a:prstGeom>
        </p:spPr>
        <p:txBody>
          <a:bodyPr vert="horz" lIns="86808" tIns="43404" rIns="86808" bIns="43404" rtlCol="0"/>
          <a:lstStyle>
            <a:lvl1pPr algn="r">
              <a:defRPr sz="1000"/>
            </a:lvl1pPr>
          </a:lstStyle>
          <a:p>
            <a:fld id="{B14BF506-F78A-4E1F-A9DE-6AC03BB48BAE}" type="datetimeFigureOut">
              <a:rPr lang="ru-RU" smtClean="0"/>
              <a:t>03.10.2024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9" y="6465892"/>
            <a:ext cx="4306889" cy="341313"/>
          </a:xfrm>
          <a:prstGeom prst="rect">
            <a:avLst/>
          </a:prstGeom>
        </p:spPr>
        <p:txBody>
          <a:bodyPr vert="horz" lIns="86808" tIns="43404" rIns="86808" bIns="43404" rtlCol="0" anchor="b"/>
          <a:lstStyle>
            <a:lvl1pPr algn="l">
              <a:defRPr sz="10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287" y="6465892"/>
            <a:ext cx="4308476" cy="341313"/>
          </a:xfrm>
          <a:prstGeom prst="rect">
            <a:avLst/>
          </a:prstGeom>
        </p:spPr>
        <p:txBody>
          <a:bodyPr vert="horz" lIns="86808" tIns="43404" rIns="86808" bIns="43404" rtlCol="0" anchor="b"/>
          <a:lstStyle>
            <a:lvl1pPr algn="r">
              <a:defRPr sz="1000"/>
            </a:lvl1pPr>
          </a:lstStyle>
          <a:p>
            <a:fld id="{3B91BF07-7441-4B8C-B3B5-D7726D37A1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722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" y="4"/>
            <a:ext cx="4307257" cy="341123"/>
          </a:xfrm>
          <a:prstGeom prst="rect">
            <a:avLst/>
          </a:prstGeom>
        </p:spPr>
        <p:txBody>
          <a:bodyPr vert="horz" lIns="46275" tIns="23140" rIns="46275" bIns="23140" rtlCol="0"/>
          <a:lstStyle>
            <a:lvl1pPr algn="l">
              <a:defRPr sz="5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739" y="4"/>
            <a:ext cx="4307257" cy="341123"/>
          </a:xfrm>
          <a:prstGeom prst="rect">
            <a:avLst/>
          </a:prstGeom>
        </p:spPr>
        <p:txBody>
          <a:bodyPr vert="horz" lIns="46275" tIns="23140" rIns="46275" bIns="23140" rtlCol="0"/>
          <a:lstStyle>
            <a:lvl1pPr algn="r">
              <a:defRPr sz="500"/>
            </a:lvl1pPr>
          </a:lstStyle>
          <a:p>
            <a:fld id="{D63B7CCF-0311-44C0-B04E-3BEADBC90B6F}" type="datetimeFigureOut">
              <a:rPr lang="ru-RU" smtClean="0"/>
              <a:t>03.10.2024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6275" tIns="23140" rIns="46275" bIns="2314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629" y="3275570"/>
            <a:ext cx="7952098" cy="2681221"/>
          </a:xfrm>
          <a:prstGeom prst="rect">
            <a:avLst/>
          </a:prstGeom>
        </p:spPr>
        <p:txBody>
          <a:bodyPr vert="horz" lIns="46275" tIns="23140" rIns="46275" bIns="2314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" y="6466087"/>
            <a:ext cx="4307257" cy="341123"/>
          </a:xfrm>
          <a:prstGeom prst="rect">
            <a:avLst/>
          </a:prstGeom>
        </p:spPr>
        <p:txBody>
          <a:bodyPr vert="horz" lIns="46275" tIns="23140" rIns="46275" bIns="23140" rtlCol="0" anchor="b"/>
          <a:lstStyle>
            <a:lvl1pPr algn="l">
              <a:defRPr sz="5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739" y="6466087"/>
            <a:ext cx="4307257" cy="341123"/>
          </a:xfrm>
          <a:prstGeom prst="rect">
            <a:avLst/>
          </a:prstGeom>
        </p:spPr>
        <p:txBody>
          <a:bodyPr vert="horz" lIns="46275" tIns="23140" rIns="46275" bIns="23140" rtlCol="0" anchor="b"/>
          <a:lstStyle>
            <a:lvl1pPr algn="r">
              <a:defRPr sz="500"/>
            </a:lvl1pPr>
          </a:lstStyle>
          <a:p>
            <a:fld id="{848594CB-4B43-4AC5-AEFA-8E4D634FEB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213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1pPr>
    <a:lvl2pPr marL="232829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2pPr>
    <a:lvl3pPr marL="465659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3pPr>
    <a:lvl4pPr marL="698488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4pPr>
    <a:lvl5pPr marL="931318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5pPr>
    <a:lvl6pPr marL="1164147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6pPr>
    <a:lvl7pPr marL="1396977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7pPr>
    <a:lvl8pPr marL="1629806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8pPr>
    <a:lvl9pPr marL="1862633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9">
            <a:extLst>
              <a:ext uri="{FF2B5EF4-FFF2-40B4-BE49-F238E27FC236}">
                <a16:creationId xmlns:a16="http://schemas.microsoft.com/office/drawing/2014/main" id="{3A645976-7A57-427B-B953-0FCCF78D8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3" y="202348"/>
            <a:ext cx="2498383" cy="914353"/>
          </a:xfrm>
          <a:prstGeom prst="rect">
            <a:avLst/>
          </a:prstGeom>
        </p:spPr>
      </p:pic>
      <p:pic>
        <p:nvPicPr>
          <p:cNvPr id="16" name="Рисунок 12">
            <a:extLst>
              <a:ext uri="{FF2B5EF4-FFF2-40B4-BE49-F238E27FC236}">
                <a16:creationId xmlns:a16="http://schemas.microsoft.com/office/drawing/2014/main" id="{A746FD16-AFF1-46AF-B44F-039E4EA1E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32606" y="1"/>
            <a:ext cx="11559396" cy="685996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0E04043-47FA-4807-A461-9E4BEB63F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7AF2ACF-3F8B-4E1A-A1DC-EE772C0D14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7863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5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 userDrawn="1">
          <p15:clr>
            <a:srgbClr val="FBAE40"/>
          </p15:clr>
        </p15:guide>
        <p15:guide id="2" pos="796" userDrawn="1">
          <p15:clr>
            <a:srgbClr val="FBAE40"/>
          </p15:clr>
        </p15:guide>
        <p15:guide id="3" pos="37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екст">
    <p:bg>
      <p:bgPr>
        <a:gradFill>
          <a:gsLst>
            <a:gs pos="100000">
              <a:schemeClr val="tx1"/>
            </a:gs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E2DB68-294E-4D41-A786-2963C019F15C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75" y="200445"/>
            <a:ext cx="429076" cy="4328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A01ADA-7A8D-4417-84F0-40158758DE12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6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2" y="143261"/>
            <a:ext cx="611247" cy="551687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3456322" y="806601"/>
            <a:ext cx="8735681" cy="6040867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2" y="838201"/>
            <a:ext cx="8735683" cy="6040867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BC43AC4-2EB5-457E-B5AD-27B79D3EA0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436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9">
            <a:extLst>
              <a:ext uri="{FF2B5EF4-FFF2-40B4-BE49-F238E27FC236}">
                <a16:creationId xmlns:a16="http://schemas.microsoft.com/office/drawing/2014/main" id="{3A645976-7A57-427B-B953-0FCCF78D8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3" y="202348"/>
            <a:ext cx="2498383" cy="914353"/>
          </a:xfrm>
          <a:prstGeom prst="rect">
            <a:avLst/>
          </a:prstGeom>
        </p:spPr>
      </p:pic>
      <p:pic>
        <p:nvPicPr>
          <p:cNvPr id="16" name="Рисунок 12">
            <a:extLst>
              <a:ext uri="{FF2B5EF4-FFF2-40B4-BE49-F238E27FC236}">
                <a16:creationId xmlns:a16="http://schemas.microsoft.com/office/drawing/2014/main" id="{A746FD16-AFF1-46AF-B44F-039E4EA1E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32606" y="1"/>
            <a:ext cx="11559396" cy="685996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0E04043-47FA-4807-A461-9E4BEB63F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7AF2ACF-3F8B-4E1A-A1DC-EE772C0D14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1956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id="{5D6948E1-4C02-4B5B-9100-1BA4B150A4CC}"/>
              </a:ext>
            </a:extLst>
          </p:cNvPr>
          <p:cNvSpPr/>
          <p:nvPr/>
        </p:nvSpPr>
        <p:spPr>
          <a:xfrm>
            <a:off x="0" y="1949757"/>
            <a:ext cx="12192000" cy="30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10">
            <a:extLst>
              <a:ext uri="{FF2B5EF4-FFF2-40B4-BE49-F238E27FC236}">
                <a16:creationId xmlns:a16="http://schemas.microsoft.com/office/drawing/2014/main" id="{FC12757C-C0AC-4FD9-8B96-452ADD6A9140}"/>
              </a:ext>
            </a:extLst>
          </p:cNvPr>
          <p:cNvSpPr/>
          <p:nvPr/>
        </p:nvSpPr>
        <p:spPr>
          <a:xfrm>
            <a:off x="-1" y="1906514"/>
            <a:ext cx="12202409" cy="302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9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9E9D2BC2-B4B2-4DE3-B844-A12ED413C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5" y="151761"/>
            <a:ext cx="2500516" cy="915135"/>
          </a:xfrm>
          <a:prstGeom prst="rect">
            <a:avLst/>
          </a:prstGeom>
        </p:spPr>
      </p:pic>
      <p:pic>
        <p:nvPicPr>
          <p:cNvPr id="10" name="Рисунок 12">
            <a:extLst>
              <a:ext uri="{FF2B5EF4-FFF2-40B4-BE49-F238E27FC236}">
                <a16:creationId xmlns:a16="http://schemas.microsoft.com/office/drawing/2014/main" id="{741D2D1E-FD2D-4CC9-A796-B8F1EA62C9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22737" y="2"/>
            <a:ext cx="11569265" cy="6865823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B3EDBF59-574B-41B7-9E99-C2A78D509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F99B30B-DA95-4856-9A31-1BD87C5CD4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6713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46DE59E-E569-4F2B-A446-DDECD0B3FE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13000" contrast="15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5689"/>
          <a:stretch/>
        </p:blipFill>
        <p:spPr>
          <a:xfrm>
            <a:off x="-1" y="6089269"/>
            <a:ext cx="12192001" cy="768731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63839C3-CA6F-5CAF-EE73-3A29718315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934174-04ED-DD40-6C12-A9ABA3B0E9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b="88978"/>
          <a:stretch/>
        </p:blipFill>
        <p:spPr>
          <a:xfrm>
            <a:off x="1" y="6219828"/>
            <a:ext cx="7011051" cy="6551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4C4F42-3DD4-50FF-2B51-33B21ED455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3" b="82953"/>
          <a:stretch/>
        </p:blipFill>
        <p:spPr>
          <a:xfrm>
            <a:off x="4408528" y="5844688"/>
            <a:ext cx="7783472" cy="10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8001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04112E4-8505-2208-C591-DDA414A66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8349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bg>
      <p:bgPr>
        <a:gradFill>
          <a:gsLst>
            <a:gs pos="100000">
              <a:schemeClr val="tx1"/>
            </a:gs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E2DB68-294E-4D41-A786-2963C019F15C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75" y="200443"/>
            <a:ext cx="429076" cy="4328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A01ADA-7A8D-4417-84F0-40158758DE12}"/>
              </a:ext>
            </a:extLst>
          </p:cNvPr>
          <p:cNvSpPr/>
          <p:nvPr/>
        </p:nvSpPr>
        <p:spPr>
          <a:xfrm>
            <a:off x="0" y="2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3456321" y="806601"/>
            <a:ext cx="8735681" cy="6040867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2" y="838201"/>
            <a:ext cx="8735683" cy="6040867"/>
          </a:xfrm>
          <a:prstGeom prst="rect">
            <a:avLst/>
          </a:prstGeom>
        </p:spPr>
      </p:pic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8A1CF8B-A32E-4032-847A-0187F2FC8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</p:spPr>
        <p:txBody>
          <a:bodyPr/>
          <a:lstStyle>
            <a:lvl1pPr>
              <a:defRPr sz="140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41537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942D5-EDF5-4E10-9FC1-29A2A9EDC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425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4D39C9-8829-44E1-A668-BAE11A76C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9644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74E996-E2D0-4A08-BA18-36DF41474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0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id="{5D6948E1-4C02-4B5B-9100-1BA4B150A4CC}"/>
              </a:ext>
            </a:extLst>
          </p:cNvPr>
          <p:cNvSpPr/>
          <p:nvPr/>
        </p:nvSpPr>
        <p:spPr>
          <a:xfrm>
            <a:off x="0" y="1949757"/>
            <a:ext cx="12192000" cy="30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10">
            <a:extLst>
              <a:ext uri="{FF2B5EF4-FFF2-40B4-BE49-F238E27FC236}">
                <a16:creationId xmlns:a16="http://schemas.microsoft.com/office/drawing/2014/main" id="{FC12757C-C0AC-4FD9-8B96-452ADD6A9140}"/>
              </a:ext>
            </a:extLst>
          </p:cNvPr>
          <p:cNvSpPr/>
          <p:nvPr/>
        </p:nvSpPr>
        <p:spPr>
          <a:xfrm>
            <a:off x="-1" y="1906514"/>
            <a:ext cx="12202409" cy="302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9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9E9D2BC2-B4B2-4DE3-B844-A12ED413C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5" y="151761"/>
            <a:ext cx="2500516" cy="915135"/>
          </a:xfrm>
          <a:prstGeom prst="rect">
            <a:avLst/>
          </a:prstGeom>
        </p:spPr>
      </p:pic>
      <p:pic>
        <p:nvPicPr>
          <p:cNvPr id="10" name="Рисунок 12">
            <a:extLst>
              <a:ext uri="{FF2B5EF4-FFF2-40B4-BE49-F238E27FC236}">
                <a16:creationId xmlns:a16="http://schemas.microsoft.com/office/drawing/2014/main" id="{741D2D1E-FD2D-4CC9-A796-B8F1EA62C9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22737" y="2"/>
            <a:ext cx="11569265" cy="6865823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B3EDBF59-574B-41B7-9E99-C2A78D509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F99B30B-DA95-4856-9A31-1BD87C5CD4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355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4D6B36-8DA3-4C7E-B61C-5AB9FF829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9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288AA24-53B2-455B-8D9D-EEA54F27B8AD}"/>
              </a:ext>
            </a:extLst>
          </p:cNvPr>
          <p:cNvSpPr/>
          <p:nvPr userDrawn="1"/>
        </p:nvSpPr>
        <p:spPr>
          <a:xfrm>
            <a:off x="0" y="822960"/>
            <a:ext cx="12192000" cy="6035040"/>
          </a:xfrm>
          <a:prstGeom prst="rect">
            <a:avLst/>
          </a:prstGeom>
          <a:gradFill>
            <a:gsLst>
              <a:gs pos="0">
                <a:srgbClr val="007AFF"/>
              </a:gs>
              <a:gs pos="100000">
                <a:srgbClr val="00CC9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4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8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8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46DE59E-E569-4F2B-A446-DDECD0B3FE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13000" contrast="15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5689"/>
          <a:stretch/>
        </p:blipFill>
        <p:spPr>
          <a:xfrm>
            <a:off x="-1" y="6089269"/>
            <a:ext cx="12192001" cy="768731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63839C3-CA6F-5CAF-EE73-3A29718315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934174-04ED-DD40-6C12-A9ABA3B0E9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b="88978"/>
          <a:stretch/>
        </p:blipFill>
        <p:spPr>
          <a:xfrm>
            <a:off x="1" y="6219828"/>
            <a:ext cx="7011051" cy="6551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4C4F42-3DD4-50FF-2B51-33B21ED455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3" b="82953"/>
          <a:stretch/>
        </p:blipFill>
        <p:spPr>
          <a:xfrm>
            <a:off x="4408528" y="5844688"/>
            <a:ext cx="7783472" cy="10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5303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04112E4-8505-2208-C591-DDA414A66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2660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bg>
      <p:bgPr>
        <a:gradFill>
          <a:gsLst>
            <a:gs pos="100000">
              <a:schemeClr val="tx1"/>
            </a:gs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E2DB68-294E-4D41-A786-2963C019F15C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75" y="200443"/>
            <a:ext cx="429076" cy="4328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A01ADA-7A8D-4417-84F0-40158758DE12}"/>
              </a:ext>
            </a:extLst>
          </p:cNvPr>
          <p:cNvSpPr/>
          <p:nvPr/>
        </p:nvSpPr>
        <p:spPr>
          <a:xfrm>
            <a:off x="0" y="2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3456321" y="806601"/>
            <a:ext cx="8735681" cy="6040867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2" y="838201"/>
            <a:ext cx="8735683" cy="6040867"/>
          </a:xfrm>
          <a:prstGeom prst="rect">
            <a:avLst/>
          </a:prstGeom>
        </p:spPr>
      </p:pic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8A1CF8B-A32E-4032-847A-0187F2FC8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</p:spPr>
        <p:txBody>
          <a:bodyPr/>
          <a:lstStyle>
            <a:lvl1pPr>
              <a:defRPr sz="140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40888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942D5-EDF5-4E10-9FC1-29A2A9EDC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6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4D6B36-8DA3-4C7E-B61C-5AB9FF829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5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2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288AA24-53B2-455B-8D9D-EEA54F27B8AD}"/>
              </a:ext>
            </a:extLst>
          </p:cNvPr>
          <p:cNvSpPr/>
          <p:nvPr userDrawn="1"/>
        </p:nvSpPr>
        <p:spPr>
          <a:xfrm>
            <a:off x="0" y="822960"/>
            <a:ext cx="12192000" cy="6035040"/>
          </a:xfrm>
          <a:prstGeom prst="rect">
            <a:avLst/>
          </a:prstGeom>
          <a:gradFill>
            <a:gsLst>
              <a:gs pos="0">
                <a:srgbClr val="007AFF"/>
              </a:gs>
              <a:gs pos="100000">
                <a:srgbClr val="00CC9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4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2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 userDrawn="1">
          <p15:clr>
            <a:srgbClr val="FBAE40"/>
          </p15:clr>
        </p15:guide>
        <p15:guide id="2" pos="796" userDrawn="1">
          <p15:clr>
            <a:srgbClr val="FBAE40"/>
          </p15:clr>
        </p15:guide>
        <p15:guide id="3" pos="37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tags" Target="../tags/tag8.xml"/><Relationship Id="rId3" Type="http://schemas.openxmlformats.org/officeDocument/2006/relationships/slideLayout" Target="../slideLayouts/slideLayout14.xml"/><Relationship Id="rId21" Type="http://schemas.openxmlformats.org/officeDocument/2006/relationships/oleObject" Target="../embeddings/oleObject4.bin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21.xml"/><Relationship Id="rId19" Type="http://schemas.openxmlformats.org/officeDocument/2006/relationships/oleObject" Target="../embeddings/oleObject3.bin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8CDE0F-CEF4-4D20-8F93-1EFA50CDBB76}"/>
              </a:ext>
            </a:extLst>
          </p:cNvPr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8CDE0F-CEF4-4D20-8F93-1EFA50CDB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9DE8448-79F6-4E64-8908-A1978A95A673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CCF2D9C-37A4-49FE-A982-490E5B54EA15}"/>
              </a:ext>
            </a:extLst>
          </p:cNvPr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CCF2D9C-37A4-49FE-A982-490E5B54EA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15CC6A5-3E80-402A-AAB1-001E02757063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3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18" r:id="rId7"/>
    <p:sldLayoutId id="2147484336" r:id="rId8"/>
    <p:sldLayoutId id="2147484306" r:id="rId9"/>
    <p:sldLayoutId id="2147484307" r:id="rId10"/>
    <p:sldLayoutId id="21474843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8CDE0F-CEF4-4D20-8F93-1EFA50CDBB76}"/>
              </a:ext>
            </a:extLst>
          </p:cNvPr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8CDE0F-CEF4-4D20-8F93-1EFA50CDB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9DE8448-79F6-4E64-8908-A1978A95A673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CCF2D9C-37A4-49FE-A982-490E5B54EA15}"/>
              </a:ext>
            </a:extLst>
          </p:cNvPr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CCF2D9C-37A4-49FE-A982-490E5B54EA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15CC6A5-3E80-402A-AAB1-001E02757063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97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  <p:sldLayoutId id="2147484372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55" Type="http://schemas.openxmlformats.org/officeDocument/2006/relationships/image" Target="NULL"/><Relationship Id="rId7" Type="http://schemas.openxmlformats.org/officeDocument/2006/relationships/image" Target="../media/image2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7" Type="http://schemas.openxmlformats.org/officeDocument/2006/relationships/image" Target="../media/image14.png"/><Relationship Id="rId5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23">
            <a:extLst>
              <a:ext uri="{FF2B5EF4-FFF2-40B4-BE49-F238E27FC236}">
                <a16:creationId xmlns:a16="http://schemas.microsoft.com/office/drawing/2014/main" id="{113C067B-0314-994D-8A13-BF96E96D6B42}"/>
              </a:ext>
            </a:extLst>
          </p:cNvPr>
          <p:cNvSpPr/>
          <p:nvPr/>
        </p:nvSpPr>
        <p:spPr>
          <a:xfrm>
            <a:off x="1582361" y="610608"/>
            <a:ext cx="3772908" cy="31193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Уважаемый заявитель!</a:t>
            </a:r>
          </a:p>
          <a:p>
            <a:pPr algn="ctr"/>
            <a:endParaRPr lang="ru-RU" sz="1400" dirty="0">
              <a:solidFill>
                <a:srgbClr val="39505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362" y="2748051"/>
            <a:ext cx="4975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9505E"/>
                </a:solidFill>
              </a:rPr>
              <a:t>Пройти опрос можно </a:t>
            </a:r>
            <a:r>
              <a:rPr lang="ru-RU" sz="1400" dirty="0" smtClean="0">
                <a:solidFill>
                  <a:srgbClr val="39505E"/>
                </a:solidFill>
              </a:rPr>
              <a:t>любым удобным для Вас способом</a:t>
            </a:r>
            <a:r>
              <a:rPr lang="ru-RU" sz="1400" dirty="0">
                <a:solidFill>
                  <a:srgbClr val="39505E"/>
                </a:solidFill>
              </a:rPr>
              <a:t>:</a:t>
            </a:r>
          </a:p>
        </p:txBody>
      </p:sp>
      <p:pic>
        <p:nvPicPr>
          <p:cNvPr id="33" name="Graphic 7">
            <a:extLst>
              <a:ext uri="{FF2B5EF4-FFF2-40B4-BE49-F238E27FC236}">
                <a16:creationId xmlns:a16="http://schemas.microsoft.com/office/drawing/2014/main" id="{03326617-B241-48EE-9640-99B3BA836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5"/>
              </a:ext>
            </a:extLst>
          </a:blip>
          <a:srcRect/>
          <a:stretch/>
        </p:blipFill>
        <p:spPr>
          <a:xfrm>
            <a:off x="1084222" y="453382"/>
            <a:ext cx="582841" cy="626386"/>
          </a:xfrm>
          <a:prstGeom prst="rect">
            <a:avLst/>
          </a:prstGeom>
        </p:spPr>
      </p:pic>
      <p:sp>
        <p:nvSpPr>
          <p:cNvPr id="35" name="Rectangle: Rounded Corners 23">
            <a:extLst>
              <a:ext uri="{FF2B5EF4-FFF2-40B4-BE49-F238E27FC236}">
                <a16:creationId xmlns:a16="http://schemas.microsoft.com/office/drawing/2014/main" id="{113C067B-0314-994D-8A13-BF96E96D6B42}"/>
              </a:ext>
            </a:extLst>
          </p:cNvPr>
          <p:cNvSpPr/>
          <p:nvPr/>
        </p:nvSpPr>
        <p:spPr>
          <a:xfrm>
            <a:off x="722362" y="1177667"/>
            <a:ext cx="4975030" cy="135451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rgbClr val="39505E"/>
                </a:solidFill>
              </a:rPr>
              <a:t>Федеральная </a:t>
            </a:r>
            <a:r>
              <a:rPr lang="ru-RU" sz="1400" dirty="0">
                <a:solidFill>
                  <a:srgbClr val="39505E"/>
                </a:solidFill>
              </a:rPr>
              <a:t>служба государственной регистрации кадастра и картографии </a:t>
            </a:r>
            <a:r>
              <a:rPr lang="ru-RU" sz="1400" dirty="0" smtClean="0">
                <a:solidFill>
                  <a:schemeClr val="accent1"/>
                </a:solidFill>
              </a:rPr>
              <a:t>в </a:t>
            </a:r>
            <a:r>
              <a:rPr lang="ru-RU" sz="1400" dirty="0">
                <a:solidFill>
                  <a:schemeClr val="accent1"/>
                </a:solidFill>
              </a:rPr>
              <a:t>целях повышения качества предоставления государственных услуг </a:t>
            </a: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и функций </a:t>
            </a:r>
            <a:r>
              <a:rPr lang="ru-RU" sz="1400" dirty="0" smtClean="0">
                <a:solidFill>
                  <a:srgbClr val="39505E"/>
                </a:solidFill>
              </a:rPr>
              <a:t>проводит</a:t>
            </a:r>
            <a:r>
              <a:rPr lang="ru-RU" sz="1400" b="1" dirty="0" smtClean="0">
                <a:solidFill>
                  <a:schemeClr val="accent1"/>
                </a:solidFill>
              </a:rPr>
              <a:t> </a:t>
            </a:r>
            <a:r>
              <a:rPr lang="ru-RU" sz="1400" dirty="0" smtClean="0">
                <a:solidFill>
                  <a:srgbClr val="39505E"/>
                </a:solidFill>
              </a:rPr>
              <a:t>опрос </a:t>
            </a:r>
            <a:r>
              <a:rPr lang="ru-RU" sz="1400" dirty="0">
                <a:solidFill>
                  <a:srgbClr val="39505E"/>
                </a:solidFill>
              </a:rPr>
              <a:t>на тему</a:t>
            </a:r>
            <a:r>
              <a:rPr lang="ru-RU" sz="1400" dirty="0" smtClean="0">
                <a:solidFill>
                  <a:srgbClr val="39505E"/>
                </a:solidFill>
              </a:rPr>
              <a:t>: </a:t>
            </a:r>
            <a:br>
              <a:rPr lang="ru-RU" sz="1400" dirty="0" smtClean="0">
                <a:solidFill>
                  <a:srgbClr val="39505E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«Опрос </a:t>
            </a:r>
            <a:r>
              <a:rPr lang="ru-RU" sz="1400" b="1" dirty="0" smtClean="0">
                <a:solidFill>
                  <a:schemeClr val="tx1"/>
                </a:solidFill>
              </a:rPr>
              <a:t>по </a:t>
            </a:r>
            <a:r>
              <a:rPr lang="ru-RU" sz="1400" b="1" dirty="0">
                <a:solidFill>
                  <a:schemeClr val="tx1"/>
                </a:solidFill>
              </a:rPr>
              <a:t>оценке качества работы с обращениями граждан в </a:t>
            </a:r>
            <a:r>
              <a:rPr lang="ru-RU" sz="1400" b="1" dirty="0" err="1" smtClean="0">
                <a:solidFill>
                  <a:schemeClr val="tx1"/>
                </a:solidFill>
              </a:rPr>
              <a:t>Росреестре</a:t>
            </a:r>
            <a:r>
              <a:rPr lang="ru-RU" sz="1400" b="1" dirty="0" smtClean="0">
                <a:solidFill>
                  <a:schemeClr val="tx1"/>
                </a:solidFill>
              </a:rPr>
              <a:t> в </a:t>
            </a:r>
            <a:r>
              <a:rPr lang="en-US" sz="1400" b="1" dirty="0" smtClean="0">
                <a:solidFill>
                  <a:schemeClr val="tx1"/>
                </a:solidFill>
              </a:rPr>
              <a:t>IV </a:t>
            </a:r>
            <a:r>
              <a:rPr lang="ru-RU" sz="1400" b="1" dirty="0" smtClean="0">
                <a:solidFill>
                  <a:schemeClr val="tx1"/>
                </a:solidFill>
              </a:rPr>
              <a:t>квартале 2024»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7" name="Graphic 12">
            <a:extLst>
              <a:ext uri="{FF2B5EF4-FFF2-40B4-BE49-F238E27FC236}">
                <a16:creationId xmlns:a16="http://schemas.microsoft.com/office/drawing/2014/main" id="{1AF6F8FE-02B7-424E-BEBC-74217A36389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880572" y="3150534"/>
            <a:ext cx="265772" cy="274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8514" y="3125243"/>
            <a:ext cx="227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Отсканировать </a:t>
            </a:r>
            <a:r>
              <a:rPr lang="en-US" sz="1400" b="1" dirty="0" smtClean="0"/>
              <a:t>QR </a:t>
            </a:r>
            <a:r>
              <a:rPr lang="ru-RU" sz="1400" b="1" dirty="0" smtClean="0"/>
              <a:t>код:</a:t>
            </a:r>
            <a:endParaRPr lang="ru-RU" sz="1400" b="1" dirty="0"/>
          </a:p>
        </p:txBody>
      </p:sp>
      <p:pic>
        <p:nvPicPr>
          <p:cNvPr id="38" name="Graphic 12">
            <a:extLst>
              <a:ext uri="{FF2B5EF4-FFF2-40B4-BE49-F238E27FC236}">
                <a16:creationId xmlns:a16="http://schemas.microsoft.com/office/drawing/2014/main" id="{1AF6F8FE-02B7-424E-BEBC-74217A36389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11551" y="4837967"/>
            <a:ext cx="265772" cy="27483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670787" y="4814673"/>
            <a:ext cx="3414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На официальном сайте Росреестра:</a:t>
            </a:r>
            <a:endParaRPr lang="ru-RU" sz="1400" b="1" dirty="0"/>
          </a:p>
        </p:txBody>
      </p:sp>
      <p:sp>
        <p:nvSpPr>
          <p:cNvPr id="40" name="Rectangle: Rounded Corners 23">
            <a:extLst>
              <a:ext uri="{FF2B5EF4-FFF2-40B4-BE49-F238E27FC236}">
                <a16:creationId xmlns:a16="http://schemas.microsoft.com/office/drawing/2014/main" id="{113C067B-0314-994D-8A13-BF96E96D6B42}"/>
              </a:ext>
            </a:extLst>
          </p:cNvPr>
          <p:cNvSpPr/>
          <p:nvPr/>
        </p:nvSpPr>
        <p:spPr>
          <a:xfrm>
            <a:off x="692006" y="5086985"/>
            <a:ext cx="5173839" cy="1516649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rgbClr val="39505E"/>
                </a:solidFill>
              </a:rPr>
              <a:t>Перейти по ссылке: </a:t>
            </a:r>
            <a:r>
              <a:rPr lang="en-US" sz="1400" u="sng" dirty="0">
                <a:solidFill>
                  <a:schemeClr val="tx1"/>
                </a:solidFill>
              </a:rPr>
              <a:t>https://pos.gosuslugi.ru/lkp/polls/460685/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endParaRPr lang="ru-RU" sz="200" u="sng" dirty="0" smtClean="0">
              <a:solidFill>
                <a:schemeClr val="tx1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Раздел:</a:t>
            </a:r>
            <a:r>
              <a:rPr lang="ru-RU" sz="1400" dirty="0" smtClean="0">
                <a:solidFill>
                  <a:srgbClr val="39505E"/>
                </a:solidFill>
              </a:rPr>
              <a:t> «</a:t>
            </a:r>
            <a:r>
              <a:rPr lang="ru-RU" sz="1400" dirty="0">
                <a:solidFill>
                  <a:srgbClr val="39505E"/>
                </a:solidFill>
              </a:rPr>
              <a:t>Общественное голосование на портале </a:t>
            </a:r>
            <a:r>
              <a:rPr lang="ru-RU" sz="1400" dirty="0" err="1">
                <a:solidFill>
                  <a:srgbClr val="39505E"/>
                </a:solidFill>
              </a:rPr>
              <a:t>Госуслуг</a:t>
            </a:r>
            <a:r>
              <a:rPr lang="ru-RU" sz="1400" dirty="0">
                <a:solidFill>
                  <a:srgbClr val="39505E"/>
                </a:solidFill>
              </a:rPr>
              <a:t> «Мой выбор, мое будущее</a:t>
            </a:r>
            <a:r>
              <a:rPr lang="ru-RU" sz="1400" dirty="0" smtClean="0">
                <a:solidFill>
                  <a:srgbClr val="39505E"/>
                </a:solidFill>
              </a:rPr>
              <a:t>»»</a:t>
            </a:r>
          </a:p>
          <a:p>
            <a:pPr algn="ctr"/>
            <a:endParaRPr lang="ru-RU" sz="200" dirty="0" smtClean="0">
              <a:solidFill>
                <a:srgbClr val="39505E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Опрос</a:t>
            </a:r>
            <a:r>
              <a:rPr lang="ru-RU" sz="1400" dirty="0">
                <a:solidFill>
                  <a:schemeClr val="tx1"/>
                </a:solidFill>
              </a:rPr>
              <a:t>: </a:t>
            </a:r>
            <a:r>
              <a:rPr lang="ru-RU" sz="1400" dirty="0">
                <a:solidFill>
                  <a:srgbClr val="39505E"/>
                </a:solidFill>
              </a:rPr>
              <a:t>«Опрос по оценке качества работы с обращениями граждан в </a:t>
            </a:r>
            <a:r>
              <a:rPr lang="ru-RU" sz="1400" dirty="0" err="1">
                <a:solidFill>
                  <a:srgbClr val="39505E"/>
                </a:solidFill>
              </a:rPr>
              <a:t>Росреестре</a:t>
            </a:r>
            <a:r>
              <a:rPr lang="ru-RU" sz="1400" dirty="0">
                <a:solidFill>
                  <a:srgbClr val="39505E"/>
                </a:solidFill>
              </a:rPr>
              <a:t> </a:t>
            </a:r>
            <a:r>
              <a:rPr lang="ru-RU" sz="1400" dirty="0" smtClean="0">
                <a:solidFill>
                  <a:srgbClr val="39505E"/>
                </a:solidFill>
              </a:rPr>
              <a:t>в I</a:t>
            </a:r>
            <a:r>
              <a:rPr lang="en-US" sz="1400" dirty="0">
                <a:solidFill>
                  <a:srgbClr val="39505E"/>
                </a:solidFill>
              </a:rPr>
              <a:t>V</a:t>
            </a:r>
            <a:r>
              <a:rPr lang="ru-RU" sz="1400" dirty="0" smtClean="0">
                <a:solidFill>
                  <a:srgbClr val="39505E"/>
                </a:solidFill>
              </a:rPr>
              <a:t> </a:t>
            </a:r>
            <a:r>
              <a:rPr lang="ru-RU" sz="1400" dirty="0">
                <a:solidFill>
                  <a:srgbClr val="39505E"/>
                </a:solidFill>
              </a:rPr>
              <a:t>квартале 2024»</a:t>
            </a:r>
          </a:p>
          <a:p>
            <a:r>
              <a:rPr lang="en-US" sz="1100" dirty="0">
                <a:solidFill>
                  <a:srgbClr val="39505E"/>
                </a:solidFill>
              </a:rPr>
              <a:t/>
            </a:r>
            <a:br>
              <a:rPr lang="en-US" sz="1100" dirty="0">
                <a:solidFill>
                  <a:srgbClr val="39505E"/>
                </a:solidFill>
              </a:rPr>
            </a:br>
            <a:endParaRPr lang="ru-RU" sz="1100" dirty="0">
              <a:solidFill>
                <a:srgbClr val="39505E"/>
              </a:solidFill>
            </a:endParaRPr>
          </a:p>
        </p:txBody>
      </p:sp>
      <p:sp>
        <p:nvSpPr>
          <p:cNvPr id="36" name="Rectangle: Rounded Corners 23">
            <a:extLst>
              <a:ext uri="{FF2B5EF4-FFF2-40B4-BE49-F238E27FC236}">
                <a16:creationId xmlns:a16="http://schemas.microsoft.com/office/drawing/2014/main" id="{113C067B-0314-994D-8A13-BF96E96D6B42}"/>
              </a:ext>
            </a:extLst>
          </p:cNvPr>
          <p:cNvSpPr/>
          <p:nvPr/>
        </p:nvSpPr>
        <p:spPr>
          <a:xfrm>
            <a:off x="6440598" y="292359"/>
            <a:ext cx="4975980" cy="6363478"/>
          </a:xfrm>
          <a:prstGeom prst="roundRect">
            <a:avLst>
              <a:gd name="adj" fmla="val 6834"/>
            </a:avLst>
          </a:prstGeom>
          <a:solidFill>
            <a:schemeClr val="bg1"/>
          </a:solidFill>
          <a:ln w="22225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a:ln>
          <a:effectLst>
            <a:glow rad="114300">
              <a:schemeClr val="accent1">
                <a:satMod val="175000"/>
                <a:alpha val="3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90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64" name="Rectangle: Rounded Corners 23">
            <a:extLst>
              <a:ext uri="{FF2B5EF4-FFF2-40B4-BE49-F238E27FC236}">
                <a16:creationId xmlns:a16="http://schemas.microsoft.com/office/drawing/2014/main" id="{113C067B-0314-994D-8A13-BF96E96D6B42}"/>
              </a:ext>
            </a:extLst>
          </p:cNvPr>
          <p:cNvSpPr/>
          <p:nvPr/>
        </p:nvSpPr>
        <p:spPr>
          <a:xfrm>
            <a:off x="7300597" y="610608"/>
            <a:ext cx="3772908" cy="31193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Уважаемый заявитель!</a:t>
            </a:r>
          </a:p>
          <a:p>
            <a:pPr algn="ctr"/>
            <a:endParaRPr lang="ru-RU" sz="1400" dirty="0">
              <a:solidFill>
                <a:srgbClr val="39505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40598" y="2748051"/>
            <a:ext cx="4975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9505E"/>
                </a:solidFill>
              </a:rPr>
              <a:t>Пройти опрос можно </a:t>
            </a:r>
            <a:r>
              <a:rPr lang="ru-RU" sz="1400" dirty="0" smtClean="0">
                <a:solidFill>
                  <a:srgbClr val="39505E"/>
                </a:solidFill>
              </a:rPr>
              <a:t>любым удобным для Вас способом</a:t>
            </a:r>
            <a:r>
              <a:rPr lang="ru-RU" sz="1400" dirty="0">
                <a:solidFill>
                  <a:srgbClr val="39505E"/>
                </a:solidFill>
              </a:rPr>
              <a:t>:</a:t>
            </a:r>
          </a:p>
        </p:txBody>
      </p:sp>
      <p:pic>
        <p:nvPicPr>
          <p:cNvPr id="66" name="Graphic 7">
            <a:extLst>
              <a:ext uri="{FF2B5EF4-FFF2-40B4-BE49-F238E27FC236}">
                <a16:creationId xmlns:a16="http://schemas.microsoft.com/office/drawing/2014/main" id="{03326617-B241-48EE-9640-99B3BA836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5"/>
              </a:ext>
            </a:extLst>
          </a:blip>
          <a:srcRect/>
          <a:stretch/>
        </p:blipFill>
        <p:spPr>
          <a:xfrm>
            <a:off x="6802458" y="453382"/>
            <a:ext cx="582841" cy="626386"/>
          </a:xfrm>
          <a:prstGeom prst="rect">
            <a:avLst/>
          </a:prstGeom>
        </p:spPr>
      </p:pic>
      <p:sp>
        <p:nvSpPr>
          <p:cNvPr id="67" name="Rectangle: Rounded Corners 23">
            <a:extLst>
              <a:ext uri="{FF2B5EF4-FFF2-40B4-BE49-F238E27FC236}">
                <a16:creationId xmlns:a16="http://schemas.microsoft.com/office/drawing/2014/main" id="{113C067B-0314-994D-8A13-BF96E96D6B42}"/>
              </a:ext>
            </a:extLst>
          </p:cNvPr>
          <p:cNvSpPr/>
          <p:nvPr/>
        </p:nvSpPr>
        <p:spPr>
          <a:xfrm>
            <a:off x="6440598" y="1177667"/>
            <a:ext cx="4975030" cy="135451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rgbClr val="39505E"/>
                </a:solidFill>
              </a:rPr>
              <a:t>Федеральная </a:t>
            </a:r>
            <a:r>
              <a:rPr lang="ru-RU" sz="1400" dirty="0">
                <a:solidFill>
                  <a:srgbClr val="39505E"/>
                </a:solidFill>
              </a:rPr>
              <a:t>служба государственной регистрации кадастра и картографии </a:t>
            </a:r>
            <a:r>
              <a:rPr lang="ru-RU" sz="1400" dirty="0" smtClean="0">
                <a:solidFill>
                  <a:schemeClr val="accent1"/>
                </a:solidFill>
              </a:rPr>
              <a:t>в </a:t>
            </a:r>
            <a:r>
              <a:rPr lang="ru-RU" sz="1400" dirty="0">
                <a:solidFill>
                  <a:schemeClr val="accent1"/>
                </a:solidFill>
              </a:rPr>
              <a:t>целях повышения качества предоставления государственных услуг </a:t>
            </a: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и функций </a:t>
            </a:r>
            <a:r>
              <a:rPr lang="ru-RU" sz="1400" dirty="0" smtClean="0">
                <a:solidFill>
                  <a:srgbClr val="39505E"/>
                </a:solidFill>
              </a:rPr>
              <a:t>проводит</a:t>
            </a:r>
            <a:r>
              <a:rPr lang="ru-RU" sz="1400" b="1" dirty="0" smtClean="0">
                <a:solidFill>
                  <a:schemeClr val="accent1"/>
                </a:solidFill>
              </a:rPr>
              <a:t> </a:t>
            </a:r>
            <a:r>
              <a:rPr lang="ru-RU" sz="1400" dirty="0" smtClean="0">
                <a:solidFill>
                  <a:srgbClr val="39505E"/>
                </a:solidFill>
              </a:rPr>
              <a:t>опрос </a:t>
            </a:r>
            <a:r>
              <a:rPr lang="ru-RU" sz="1400" dirty="0">
                <a:solidFill>
                  <a:srgbClr val="39505E"/>
                </a:solidFill>
              </a:rPr>
              <a:t>на тему</a:t>
            </a:r>
            <a:r>
              <a:rPr lang="ru-RU" sz="1400" dirty="0" smtClean="0">
                <a:solidFill>
                  <a:srgbClr val="39505E"/>
                </a:solidFill>
              </a:rPr>
              <a:t>: </a:t>
            </a:r>
            <a:br>
              <a:rPr lang="ru-RU" sz="1400" dirty="0" smtClean="0">
                <a:solidFill>
                  <a:srgbClr val="39505E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«Опрос </a:t>
            </a:r>
            <a:r>
              <a:rPr lang="ru-RU" sz="1400" b="1" dirty="0" smtClean="0">
                <a:solidFill>
                  <a:schemeClr val="tx1"/>
                </a:solidFill>
              </a:rPr>
              <a:t>по </a:t>
            </a:r>
            <a:r>
              <a:rPr lang="ru-RU" sz="1400" b="1" dirty="0">
                <a:solidFill>
                  <a:schemeClr val="tx1"/>
                </a:solidFill>
              </a:rPr>
              <a:t>оценке качества работы с обращениями граждан в </a:t>
            </a:r>
            <a:r>
              <a:rPr lang="ru-RU" sz="1400" b="1" dirty="0" err="1">
                <a:solidFill>
                  <a:schemeClr val="tx1"/>
                </a:solidFill>
              </a:rPr>
              <a:t>Росреестре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в </a:t>
            </a:r>
            <a:r>
              <a:rPr lang="en-US" sz="1400" b="1" dirty="0" smtClean="0">
                <a:solidFill>
                  <a:schemeClr val="tx1"/>
                </a:solidFill>
              </a:rPr>
              <a:t>IV </a:t>
            </a:r>
            <a:r>
              <a:rPr lang="ru-RU" sz="1400" b="1" dirty="0">
                <a:solidFill>
                  <a:schemeClr val="tx1"/>
                </a:solidFill>
              </a:rPr>
              <a:t>квартале 2024»</a:t>
            </a:r>
          </a:p>
        </p:txBody>
      </p:sp>
      <p:pic>
        <p:nvPicPr>
          <p:cNvPr id="68" name="Graphic 12">
            <a:extLst>
              <a:ext uri="{FF2B5EF4-FFF2-40B4-BE49-F238E27FC236}">
                <a16:creationId xmlns:a16="http://schemas.microsoft.com/office/drawing/2014/main" id="{1AF6F8FE-02B7-424E-BEBC-74217A36389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469585" y="3141715"/>
            <a:ext cx="265772" cy="274832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7785484" y="3125243"/>
            <a:ext cx="227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Отсканировать </a:t>
            </a:r>
            <a:r>
              <a:rPr lang="en-US" sz="1400" b="1" dirty="0" smtClean="0"/>
              <a:t>QR </a:t>
            </a:r>
            <a:r>
              <a:rPr lang="ru-RU" sz="1400" b="1" dirty="0" smtClean="0"/>
              <a:t>код:</a:t>
            </a:r>
            <a:endParaRPr lang="ru-RU" sz="1400" b="1" dirty="0"/>
          </a:p>
        </p:txBody>
      </p:sp>
      <p:pic>
        <p:nvPicPr>
          <p:cNvPr id="71" name="Graphic 12">
            <a:extLst>
              <a:ext uri="{FF2B5EF4-FFF2-40B4-BE49-F238E27FC236}">
                <a16:creationId xmlns:a16="http://schemas.microsoft.com/office/drawing/2014/main" id="{1AF6F8FE-02B7-424E-BEBC-74217A36389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993895" y="4817484"/>
            <a:ext cx="265772" cy="27483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7349407" y="4814461"/>
            <a:ext cx="3414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На официальном сайте Росреестра:</a:t>
            </a:r>
            <a:endParaRPr lang="ru-RU" sz="1400" b="1" dirty="0"/>
          </a:p>
        </p:txBody>
      </p:sp>
      <p:sp>
        <p:nvSpPr>
          <p:cNvPr id="73" name="Rectangle: Rounded Corners 23">
            <a:extLst>
              <a:ext uri="{FF2B5EF4-FFF2-40B4-BE49-F238E27FC236}">
                <a16:creationId xmlns:a16="http://schemas.microsoft.com/office/drawing/2014/main" id="{113C067B-0314-994D-8A13-BF96E96D6B42}"/>
              </a:ext>
            </a:extLst>
          </p:cNvPr>
          <p:cNvSpPr/>
          <p:nvPr/>
        </p:nvSpPr>
        <p:spPr>
          <a:xfrm>
            <a:off x="6303238" y="5091982"/>
            <a:ext cx="5179635" cy="146418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rgbClr val="39505E"/>
                </a:solidFill>
              </a:rPr>
              <a:t>Перейти по ссылке: </a:t>
            </a:r>
          </a:p>
          <a:p>
            <a:pPr marL="171450" indent="-171450" algn="ctr">
              <a:buFontTx/>
              <a:buChar char="-"/>
            </a:pPr>
            <a:r>
              <a:rPr lang="en-US" sz="1400" u="sng" dirty="0">
                <a:solidFill>
                  <a:schemeClr val="tx1"/>
                </a:solidFill>
              </a:rPr>
              <a:t>https://pos.gosuslugi.ru/lkp/polls/460685</a:t>
            </a:r>
            <a:r>
              <a:rPr lang="en-US" sz="1400" u="sng" dirty="0" smtClean="0">
                <a:solidFill>
                  <a:schemeClr val="tx1"/>
                </a:solidFill>
              </a:rPr>
              <a:t>/</a:t>
            </a:r>
            <a:endParaRPr lang="ru-RU" sz="1400" u="sng" dirty="0" smtClean="0">
              <a:solidFill>
                <a:schemeClr val="tx1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Раздел:</a:t>
            </a:r>
            <a:r>
              <a:rPr lang="ru-RU" sz="1400" dirty="0" smtClean="0">
                <a:solidFill>
                  <a:srgbClr val="39505E"/>
                </a:solidFill>
              </a:rPr>
              <a:t> «</a:t>
            </a:r>
            <a:r>
              <a:rPr lang="ru-RU" sz="1400" dirty="0">
                <a:solidFill>
                  <a:srgbClr val="39505E"/>
                </a:solidFill>
              </a:rPr>
              <a:t>Общественное голосование на портале </a:t>
            </a:r>
            <a:r>
              <a:rPr lang="ru-RU" sz="1400" dirty="0" err="1">
                <a:solidFill>
                  <a:srgbClr val="39505E"/>
                </a:solidFill>
              </a:rPr>
              <a:t>Госуслуг</a:t>
            </a:r>
            <a:r>
              <a:rPr lang="ru-RU" sz="1400" dirty="0">
                <a:solidFill>
                  <a:srgbClr val="39505E"/>
                </a:solidFill>
              </a:rPr>
              <a:t> «Мой выбор, мое будущее</a:t>
            </a:r>
            <a:r>
              <a:rPr lang="ru-RU" sz="1400" dirty="0" smtClean="0">
                <a:solidFill>
                  <a:srgbClr val="39505E"/>
                </a:solidFill>
              </a:rPr>
              <a:t>»»</a:t>
            </a:r>
          </a:p>
          <a:p>
            <a:pPr algn="ctr"/>
            <a:endParaRPr lang="ru-RU" sz="200" dirty="0" smtClean="0">
              <a:solidFill>
                <a:srgbClr val="39505E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Опрос</a:t>
            </a:r>
            <a:r>
              <a:rPr lang="ru-RU" sz="1400" dirty="0">
                <a:solidFill>
                  <a:schemeClr val="tx1"/>
                </a:solidFill>
              </a:rPr>
              <a:t>: </a:t>
            </a:r>
            <a:r>
              <a:rPr lang="ru-RU" sz="1400" dirty="0">
                <a:solidFill>
                  <a:srgbClr val="39505E"/>
                </a:solidFill>
              </a:rPr>
              <a:t>«Опрос по оценке качества работы с обращениями граждан в </a:t>
            </a:r>
            <a:r>
              <a:rPr lang="ru-RU" sz="1400" dirty="0" err="1">
                <a:solidFill>
                  <a:srgbClr val="39505E"/>
                </a:solidFill>
              </a:rPr>
              <a:t>Росреестре</a:t>
            </a:r>
            <a:r>
              <a:rPr lang="ru-RU" sz="1400" dirty="0">
                <a:solidFill>
                  <a:srgbClr val="39505E"/>
                </a:solidFill>
              </a:rPr>
              <a:t> </a:t>
            </a:r>
            <a:r>
              <a:rPr lang="ru-RU" sz="1400" dirty="0" smtClean="0">
                <a:solidFill>
                  <a:srgbClr val="39505E"/>
                </a:solidFill>
              </a:rPr>
              <a:t>в I</a:t>
            </a:r>
            <a:r>
              <a:rPr lang="en-US" sz="1400" dirty="0">
                <a:solidFill>
                  <a:srgbClr val="39505E"/>
                </a:solidFill>
              </a:rPr>
              <a:t>V</a:t>
            </a:r>
            <a:r>
              <a:rPr lang="ru-RU" sz="1400" dirty="0" smtClean="0">
                <a:solidFill>
                  <a:srgbClr val="39505E"/>
                </a:solidFill>
              </a:rPr>
              <a:t> </a:t>
            </a:r>
            <a:r>
              <a:rPr lang="ru-RU" sz="1400" dirty="0">
                <a:solidFill>
                  <a:srgbClr val="39505E"/>
                </a:solidFill>
              </a:rPr>
              <a:t>квартале 2024»</a:t>
            </a:r>
          </a:p>
          <a:p>
            <a:r>
              <a:rPr lang="en-US" sz="1100" dirty="0">
                <a:solidFill>
                  <a:srgbClr val="39505E"/>
                </a:solidFill>
              </a:rPr>
              <a:t/>
            </a:r>
            <a:br>
              <a:rPr lang="en-US" sz="1100" dirty="0">
                <a:solidFill>
                  <a:srgbClr val="39505E"/>
                </a:solidFill>
              </a:rPr>
            </a:br>
            <a:endParaRPr lang="ru-RU" sz="1100" dirty="0">
              <a:solidFill>
                <a:srgbClr val="39505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37" y="3433020"/>
            <a:ext cx="1332576" cy="133257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67" y="3425366"/>
            <a:ext cx="1332576" cy="133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1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heme/theme1.xml><?xml version="1.0" encoding="utf-8"?>
<a:theme xmlns:a="http://schemas.openxmlformats.org/drawingml/2006/main" name="1_Шаблон">
  <a:themeElements>
    <a:clrScheme name="Custom 17">
      <a:dk1>
        <a:srgbClr val="008CFF"/>
      </a:dk1>
      <a:lt1>
        <a:srgbClr val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" id="{EE3B7C56-B755-41EF-B669-C2C8DF7AFB6E}" vid="{47A418CC-2947-4B56-AD63-8F711EAA87FF}"/>
    </a:ext>
  </a:extLst>
</a:theme>
</file>

<file path=ppt/theme/theme2.xml><?xml version="1.0" encoding="utf-8"?>
<a:theme xmlns:a="http://schemas.openxmlformats.org/drawingml/2006/main" name="2_Шаблон">
  <a:themeElements>
    <a:clrScheme name="Custom 17">
      <a:dk1>
        <a:srgbClr val="008CFF"/>
      </a:dk1>
      <a:lt1>
        <a:srgbClr val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" id="{EE3B7C56-B755-41EF-B669-C2C8DF7AFB6E}" vid="{47A418CC-2947-4B56-AD63-8F711EAA87F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22656</TotalTime>
  <Words>154</Words>
  <Application>Microsoft Office PowerPoint</Application>
  <PresentationFormat>Широкоэкранный</PresentationFormat>
  <Paragraphs>21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Trebuchet MS</vt:lpstr>
      <vt:lpstr>1_Шаблон</vt:lpstr>
      <vt:lpstr>2_Шаблон</vt:lpstr>
      <vt:lpstr>think-cell Slide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 трансформация  и реинжиниринг бизнес-процессов</dc:title>
  <dc:creator>Григорян Аркадий Робертович</dc:creator>
  <cp:lastModifiedBy>Полеха Наталья Борисовна</cp:lastModifiedBy>
  <cp:revision>1484</cp:revision>
  <cp:lastPrinted>2023-10-06T12:33:15Z</cp:lastPrinted>
  <dcterms:created xsi:type="dcterms:W3CDTF">2020-12-17T18:43:20Z</dcterms:created>
  <dcterms:modified xsi:type="dcterms:W3CDTF">2024-10-03T09:29:32Z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2020-12-17T00:00:00Z</vt:filetime>
  </property>
  <property fmtid="{D5CDD505-2E9C-101B-9397-08002B2CF9AE}" pid="3" name="LastSaved">
    <vt:filetime>2020-12-17T00:00:00Z</vt:filetime>
  </property>
  <property fmtid="{D5CDD505-2E9C-101B-9397-08002B2CF9AE}" pid="4" name="NXPowerLiteLastOptimized">
    <vt:lpwstr>53052837</vt:lpwstr>
  </property>
  <property fmtid="{D5CDD505-2E9C-101B-9397-08002B2CF9AE}" pid="5" name="NXPowerLiteSettings">
    <vt:lpwstr>C700052003A000</vt:lpwstr>
  </property>
  <property fmtid="{D5CDD505-2E9C-101B-9397-08002B2CF9AE}" pid="6" name="NXPowerLiteVersion">
    <vt:lpwstr>D8.0.8</vt:lpwstr>
  </property>
</Properties>
</file>