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60" r:id="rId3"/>
    <p:sldId id="257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8" r:id="rId13"/>
    <p:sldId id="270" r:id="rId14"/>
    <p:sldId id="271" r:id="rId15"/>
    <p:sldId id="299" r:id="rId16"/>
    <p:sldId id="300" r:id="rId17"/>
    <p:sldId id="272" r:id="rId18"/>
    <p:sldId id="273" r:id="rId19"/>
    <p:sldId id="276" r:id="rId20"/>
    <p:sldId id="277" r:id="rId21"/>
    <p:sldId id="280" r:id="rId22"/>
    <p:sldId id="279" r:id="rId23"/>
    <p:sldId id="281" r:id="rId24"/>
    <p:sldId id="290" r:id="rId25"/>
    <p:sldId id="283" r:id="rId26"/>
    <p:sldId id="284" r:id="rId27"/>
    <p:sldId id="285" r:id="rId28"/>
    <p:sldId id="286" r:id="rId29"/>
    <p:sldId id="287" r:id="rId30"/>
    <p:sldId id="288" r:id="rId31"/>
    <p:sldId id="278" r:id="rId32"/>
    <p:sldId id="289" r:id="rId33"/>
    <p:sldId id="291" r:id="rId34"/>
    <p:sldId id="303" r:id="rId35"/>
    <p:sldId id="292" r:id="rId36"/>
    <p:sldId id="294" r:id="rId3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715" autoAdjust="0"/>
  </p:normalViewPr>
  <p:slideViewPr>
    <p:cSldViewPr snapToGrid="0">
      <p:cViewPr varScale="1">
        <p:scale>
          <a:sx n="107" d="100"/>
          <a:sy n="107" d="100"/>
        </p:scale>
        <p:origin x="71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Glavbuh1\Desktop\&#1050;&#1086;&#1084;&#1087;\&#1044;&#1086;&#1082;&#1091;&#1084;&#1077;&#1085;&#1090;&#1099;%20&#1048;&#1088;&#1080;&#1085;&#1072;\&#1052;&#1086;&#1080;%20&#1076;&#1086;&#1082;&#1091;&#1084;&#1077;&#1085;&#1090;&#1099;\2017%20&#1075;\&#1041;&#1102;&#1076;&#1078;&#1077;&#1090;%20&#1076;&#1083;&#1103;%20&#1075;&#1088;&#1072;&#1078;&#1076;&#1072;&#1085;\&#1051;&#1080;&#1089;&#1090;%20Microsoft%20Excel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/>
              <a:t>Доходы по основным источникам собственных доходов  2018 год</a:t>
            </a:r>
            <a:r>
              <a:rPr lang="ru-RU" baseline="0" dirty="0"/>
              <a:t> план тыс. руб., 2017 год </a:t>
            </a:r>
            <a:r>
              <a:rPr lang="ru-RU" baseline="0" dirty="0" smtClean="0"/>
              <a:t>факт </a:t>
            </a:r>
            <a:r>
              <a:rPr lang="ru-RU" baseline="0" dirty="0" err="1"/>
              <a:t>тыс</a:t>
            </a:r>
            <a:r>
              <a:rPr lang="ru-RU" baseline="0" dirty="0"/>
              <a:t> руб., 2016 год факт тыс. руб.</a:t>
            </a:r>
            <a:endParaRPr lang="ru-RU" dirty="0"/>
          </a:p>
        </c:rich>
      </c:tx>
      <c:layout>
        <c:manualLayout>
          <c:xMode val="edge"/>
          <c:yMode val="edge"/>
          <c:x val="0.1134661363151197"/>
          <c:y val="1.16959046375489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2018 год план, тыс. руб.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cat>
            <c:strRef>
              <c:f>Лист1!$A$4:$A$9</c:f>
              <c:strCache>
                <c:ptCount val="6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Арендная плата и поступления от продажи права на заключение догово-ров аренды земельных участков, за исключением земельных участков, предоставленных на инвестиционных условиях</c:v>
                </c:pt>
                <c:pt idx="4">
                  <c:v>Средства, составляющие восстановительную стоимость зеленых насаж-дений внутриквартального озеленения</c:v>
                </c:pt>
                <c:pt idx="5">
                  <c:v>Штрафы за административные правонарушения в области благоустрой-ства, предусмотренные главой 4 Закона Санкт-Петербурга "Об админи-стративных правонарушениях в Санкт-Петербурге"</c:v>
                </c:pt>
              </c:strCache>
            </c:strRef>
          </c:cat>
          <c:val>
            <c:numRef>
              <c:f>Лист1!$B$4:$B$9</c:f>
              <c:numCache>
                <c:formatCode>#,##0.0</c:formatCode>
                <c:ptCount val="6"/>
                <c:pt idx="0">
                  <c:v>37564</c:v>
                </c:pt>
                <c:pt idx="1">
                  <c:v>3046.6</c:v>
                </c:pt>
                <c:pt idx="2">
                  <c:v>649.4</c:v>
                </c:pt>
                <c:pt idx="3">
                  <c:v>8600</c:v>
                </c:pt>
                <c:pt idx="4">
                  <c:v>174.2</c:v>
                </c:pt>
                <c:pt idx="5">
                  <c:v>1158.4000000000001</c:v>
                </c:pt>
              </c:numCache>
            </c:numRef>
          </c:val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2017 год факт, тыс. руб.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cat>
            <c:strRef>
              <c:f>Лист1!$A$4:$A$9</c:f>
              <c:strCache>
                <c:ptCount val="6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Арендная плата и поступления от продажи права на заключение догово-ров аренды земельных участков, за исключением земельных участков, предоставленных на инвестиционных условиях</c:v>
                </c:pt>
                <c:pt idx="4">
                  <c:v>Средства, составляющие восстановительную стоимость зеленых насаж-дений внутриквартального озеленения</c:v>
                </c:pt>
                <c:pt idx="5">
                  <c:v>Штрафы за административные правонарушения в области благоустрой-ства, предусмотренные главой 4 Закона Санкт-Петербурга "Об админи-стративных правонарушениях в Санкт-Петербурге"</c:v>
                </c:pt>
              </c:strCache>
            </c:strRef>
          </c:cat>
          <c:val>
            <c:numRef>
              <c:f>Лист1!$C$4:$C$9</c:f>
              <c:numCache>
                <c:formatCode>#,##0.0</c:formatCode>
                <c:ptCount val="6"/>
                <c:pt idx="0">
                  <c:v>42757.8</c:v>
                </c:pt>
                <c:pt idx="1">
                  <c:v>2855.3</c:v>
                </c:pt>
                <c:pt idx="2">
                  <c:v>998.9</c:v>
                </c:pt>
                <c:pt idx="3">
                  <c:v>8384.7000000000007</c:v>
                </c:pt>
                <c:pt idx="4">
                  <c:v>-1306.8</c:v>
                </c:pt>
                <c:pt idx="5">
                  <c:v>96.3</c:v>
                </c:pt>
              </c:numCache>
            </c:numRef>
          </c:val>
        </c:ser>
        <c:ser>
          <c:idx val="2"/>
          <c:order val="2"/>
          <c:tx>
            <c:strRef>
              <c:f>Лист1!$D$3</c:f>
              <c:strCache>
                <c:ptCount val="1"/>
                <c:pt idx="0">
                  <c:v>2016 год факт, тыс. руб.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cat>
            <c:strRef>
              <c:f>Лист1!$A$4:$A$9</c:f>
              <c:strCache>
                <c:ptCount val="6"/>
                <c:pt idx="0">
                  <c:v>Налог, взимаемый в связи с применением упрощенной системы налогообложения</c:v>
                </c:pt>
                <c:pt idx="1">
                  <c:v>Единый налог на вмененный доход для отдельных видов деятельности</c:v>
                </c:pt>
                <c:pt idx="2">
                  <c:v>Налог, взимаемый в связи с применением патентной системы налогообложения</c:v>
                </c:pt>
                <c:pt idx="3">
                  <c:v>Арендная плата и поступления от продажи права на заключение догово-ров аренды земельных участков, за исключением земельных участков, предоставленных на инвестиционных условиях</c:v>
                </c:pt>
                <c:pt idx="4">
                  <c:v>Средства, составляющие восстановительную стоимость зеленых насаж-дений внутриквартального озеленения</c:v>
                </c:pt>
                <c:pt idx="5">
                  <c:v>Штрафы за административные правонарушения в области благоустрой-ства, предусмотренные главой 4 Закона Санкт-Петербурга "Об админи-стративных правонарушениях в Санкт-Петербурге"</c:v>
                </c:pt>
              </c:strCache>
            </c:strRef>
          </c:cat>
          <c:val>
            <c:numRef>
              <c:f>Лист1!$D$4:$D$9</c:f>
              <c:numCache>
                <c:formatCode>#,##0.0</c:formatCode>
                <c:ptCount val="6"/>
                <c:pt idx="0">
                  <c:v>14970.4</c:v>
                </c:pt>
                <c:pt idx="1">
                  <c:v>1306.0999999999999</c:v>
                </c:pt>
                <c:pt idx="2">
                  <c:v>201.8</c:v>
                </c:pt>
                <c:pt idx="3">
                  <c:v>9444.9</c:v>
                </c:pt>
                <c:pt idx="4">
                  <c:v>515.20000000000005</c:v>
                </c:pt>
                <c:pt idx="5">
                  <c:v>712.4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9360888"/>
        <c:axId val="179023864"/>
        <c:axId val="0"/>
      </c:bar3DChart>
      <c:catAx>
        <c:axId val="179360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023864"/>
        <c:crosses val="autoZero"/>
        <c:auto val="1"/>
        <c:lblAlgn val="ctr"/>
        <c:lblOffset val="100"/>
        <c:noMultiLvlLbl val="0"/>
      </c:catAx>
      <c:valAx>
        <c:axId val="17902386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9360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на 2018 год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16484.900000000001</c:v>
                </c:pt>
                <c:pt idx="1">
                  <c:v>44.9</c:v>
                </c:pt>
                <c:pt idx="2">
                  <c:v>3299.7</c:v>
                </c:pt>
                <c:pt idx="3">
                  <c:v>46209.8</c:v>
                </c:pt>
                <c:pt idx="4">
                  <c:v>28.8</c:v>
                </c:pt>
                <c:pt idx="5">
                  <c:v>595.70000000000005</c:v>
                </c:pt>
                <c:pt idx="6">
                  <c:v>4306.2</c:v>
                </c:pt>
                <c:pt idx="7">
                  <c:v>694.4</c:v>
                </c:pt>
                <c:pt idx="8">
                  <c:v>1299.3</c:v>
                </c:pt>
                <c:pt idx="9">
                  <c:v>7714.6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5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Лист1!$A$2:$A$11</c:f>
              <c:strCache>
                <c:ptCount val="10"/>
                <c:pt idx="0">
                  <c:v>Общегосударственные вопросы</c:v>
                </c:pt>
                <c:pt idx="1">
                  <c:v>Национальная безопасность и правоохранительная деятельность</c:v>
                </c:pt>
                <c:pt idx="2">
                  <c:v>Национальная экономика</c:v>
                </c:pt>
                <c:pt idx="3">
                  <c:v>Жилищно-коммунальное хозяйство</c:v>
                </c:pt>
                <c:pt idx="4">
                  <c:v>Охрана окружающей среды</c:v>
                </c:pt>
                <c:pt idx="5">
                  <c:v>Образование</c:v>
                </c:pt>
                <c:pt idx="6">
                  <c:v>Культура и кинематография</c:v>
                </c:pt>
                <c:pt idx="7">
                  <c:v>Физическая культура и спорт</c:v>
                </c:pt>
                <c:pt idx="8">
                  <c:v>Средства массовой информации</c:v>
                </c:pt>
                <c:pt idx="9">
                  <c:v>Социальная политика</c:v>
                </c:pt>
              </c:strCache>
            </c:strRef>
          </c:cat>
          <c:val>
            <c:numRef>
              <c:f>Лист1!$C$2:$C$11</c:f>
              <c:numCache>
                <c:formatCode>0.0%</c:formatCode>
                <c:ptCount val="10"/>
                <c:pt idx="0">
                  <c:v>0.20713160255620922</c:v>
                </c:pt>
                <c:pt idx="1">
                  <c:v>5.6416532431338934E-4</c:v>
                </c:pt>
                <c:pt idx="2">
                  <c:v>4.1460497118861711E-2</c:v>
                </c:pt>
                <c:pt idx="3">
                  <c:v>0.58062286867387225</c:v>
                </c:pt>
                <c:pt idx="4">
                  <c:v>3.6186996303397804E-4</c:v>
                </c:pt>
                <c:pt idx="5">
                  <c:v>7.4849283673382207E-3</c:v>
                </c:pt>
                <c:pt idx="6">
                  <c:v>5.4107098431142926E-2</c:v>
                </c:pt>
                <c:pt idx="7">
                  <c:v>8.7250868864859159E-3</c:v>
                </c:pt>
                <c:pt idx="8">
                  <c:v>1.6325612603126656E-2</c:v>
                </c:pt>
                <c:pt idx="9">
                  <c:v>9.6933403361872478E-2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E98346-2C0E-4BA0-AB5A-BF72BE10F753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EB2BEF-E879-4BD2-8B5F-716248A26E4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5266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8880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EB2BEF-E879-4BD2-8B5F-716248A26E4C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8378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5273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7387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675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695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1874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4064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9997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6627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2293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8703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174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D46F9F-2231-4366-90D8-FD4ED340297B}" type="datetimeFigureOut">
              <a:rPr lang="ru-RU" smtClean="0"/>
              <a:t>21.01.2019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CA1CA7-9DC1-49A8-BCF8-73E4F4058B8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8511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consultantplus://offline/ref=84BF4491BC99B1E80D9AD7D65402E1B0B5227DE06B58CA3CC25B6881EC0DE6FA273EDC0CA949FD76M3gBN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9463" y="148046"/>
            <a:ext cx="8786948" cy="65902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/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>
                <a:solidFill>
                  <a:srgbClr val="FF0000"/>
                </a:solidFill>
              </a:rPr>
              <a:t/>
            </a:r>
            <a:br>
              <a:rPr lang="ru-RU" b="1" dirty="0">
                <a:solidFill>
                  <a:srgbClr val="FF0000"/>
                </a:solidFill>
              </a:rPr>
            </a:b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 внутригородского муниципального образования Санкт-Петербурга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город Павловск на 2018 год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8161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92776" y="261257"/>
            <a:ext cx="10223864" cy="28564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Доходы, получаемые в виде арендной платы, а также средства от продажи права </a:t>
            </a:r>
            <a:b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заключение договоров аренды земельных участков, государственная собственность на которые не разграничена, расположенных в границах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3" y="3470801"/>
            <a:ext cx="3121152" cy="3121152"/>
          </a:xfrm>
          <a:prstGeom prst="rect">
            <a:avLst/>
          </a:prstGeom>
        </p:spPr>
      </p:pic>
      <p:sp>
        <p:nvSpPr>
          <p:cNvPr id="4" name="Скругленный прямоугольник 3"/>
          <p:cNvSpPr/>
          <p:nvPr/>
        </p:nvSpPr>
        <p:spPr>
          <a:xfrm>
            <a:off x="5651862" y="4084319"/>
            <a:ext cx="4284617" cy="220326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8 600,0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4074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923109" y="330926"/>
            <a:ext cx="10241280" cy="18462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Средства, составляющие восстановительную стоимость зеленых насаждений внутриквартального озеленения и подлежащие зачислению в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внутригородского муниципального образования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406948" y="3164540"/>
            <a:ext cx="3875314" cy="23948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174,2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429" y="3164540"/>
            <a:ext cx="4419600" cy="2599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1018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222376" cy="19594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поступления от денежных взысканий (штрафов) и иных сумм в возмещение ущерба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498" y="3457304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158,4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07" y="2618564"/>
            <a:ext cx="4014394" cy="37822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49553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58241" y="418012"/>
            <a:ext cx="9195994" cy="21638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Межбюджетные трансферты из бюджета 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</a:p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(субвенции на выполнение отдельных государственных полномочий)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977616" y="3425910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912,5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247" y="2722198"/>
            <a:ext cx="3106674" cy="219456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591" y="4523190"/>
            <a:ext cx="2152527" cy="2152527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806824" y="3240741"/>
            <a:ext cx="1945340" cy="62354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Бюджет Санкт-Петербурга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9250" y="5396753"/>
            <a:ext cx="1630539" cy="641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Местный бюджет города Павловска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Выгнутая вверх стрелка 7"/>
          <p:cNvSpPr/>
          <p:nvPr/>
        </p:nvSpPr>
        <p:spPr>
          <a:xfrm>
            <a:off x="2940424" y="3012141"/>
            <a:ext cx="3030070" cy="1904617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4684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деятельности по опеке и попечительству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991498" y="3457304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2 398,1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94" y="2993089"/>
            <a:ext cx="4436036" cy="332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18811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содержание ребенка в семье опекуна и приемной семье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9734" y="3457304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4 074,2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896" y="3018033"/>
            <a:ext cx="4387104" cy="3206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5713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Субвенции бюджетам внутригородских муниципальных образований 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вознаграждение, причитающееся приемному родителю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9734" y="3457304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698,2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16" y="3110753"/>
            <a:ext cx="5181884" cy="3086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36630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50942" cy="256390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отдельного государственного полномочия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определению должностных лиц, уполномоченных составлять протоколы об административных правонарушениях, и составлению протоколов об административных правонарушениях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045287" y="4075868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6,9</a:t>
            </a: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359" y="3768715"/>
            <a:ext cx="4451447" cy="250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28369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416423" y="753035"/>
            <a:ext cx="8615083" cy="19811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Субвенция бюджету 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отдельных государственных полномочий Санкт-Петербурга 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организации и осуществлению уборки и санитарной очистки территорий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439734" y="3457304"/>
            <a:ext cx="3910148" cy="219456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735,1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346" y="3003176"/>
            <a:ext cx="2500414" cy="3227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3734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344704" y="466165"/>
            <a:ext cx="9350189" cy="1694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расходов бюджета муниципального образования город </a:t>
            </a: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авловск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34353" y="2375647"/>
            <a:ext cx="9072282" cy="16674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расходования бюджетных средств определены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23.09.2009 N 420-79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 организации местного самоуправления в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Санкт-Петербурге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». 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законе четко обозначены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вопросы местного значения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10).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344704" y="4222376"/>
            <a:ext cx="9161931" cy="245632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Полномочия органов местного самоуправления, установленные законами Санкт-Петербурга, по вопросам, не отнесенным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вышеназванным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Законом Санкт-Петербурга к вопросам местного значения, являются отдельными государственными полномочиями Санкт-Петербурга, передаваемыми для осуществления органам местного самоуправления.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Наделение органов местного самоуправления отдельными государственными полномочиями Санкт-Петербурга осуществляется законами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Санкт-Петербурга, и финансируется за счет средств бюджета Санкт-Петербурга, передаваемых в местные бюджеты в форме субвенций.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  <a:hlinkClick r:id="rId2"/>
            </a:endParaRPr>
          </a:p>
        </p:txBody>
      </p:sp>
    </p:spTree>
    <p:extLst>
      <p:ext uri="{BB962C8B-B14F-4D97-AF65-F5344CB8AC3E}">
        <p14:creationId xmlns:p14="http://schemas.microsoft.com/office/powerpoint/2010/main" val="28029167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38200" y="319406"/>
            <a:ext cx="1036560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59" y="125128"/>
            <a:ext cx="8829574" cy="6622181"/>
          </a:xfrm>
        </p:spPr>
      </p:pic>
    </p:spTree>
    <p:extLst>
      <p:ext uri="{BB962C8B-B14F-4D97-AF65-F5344CB8AC3E}">
        <p14:creationId xmlns:p14="http://schemas.microsoft.com/office/powerpoint/2010/main" val="238129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742" y="2008095"/>
            <a:ext cx="5556378" cy="3978367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459179" y="269305"/>
            <a:ext cx="6382871" cy="16584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вопросов местного значения на 2018 год утверждено </a:t>
            </a: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 муниципальных программ</a:t>
            </a:r>
            <a:endParaRPr 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209965" y="4516581"/>
            <a:ext cx="4165600" cy="16071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программами можно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ознакомиться на сайте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pavlovsk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9755" y="2660493"/>
            <a:ext cx="3429000" cy="169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139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93" y="2698327"/>
            <a:ext cx="3359726" cy="2239817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9031" y="4385645"/>
            <a:ext cx="3182471" cy="238685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747" y="742443"/>
            <a:ext cx="3350192" cy="25126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999128" y="179294"/>
            <a:ext cx="7799295" cy="10219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Благоустройство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сновные подпрограммы</a:t>
            </a: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302188" y="2057399"/>
            <a:ext cx="5280212" cy="35903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придомовых и дворовых территорий, включая проезды и въезды, пешеходные дорожки, организация дополнительных парковочных мест на дворовых территориях, установка, содержание и ремонт ограждений газонов, установка и содержание малых архитектурных форм, уличной мебели и хозяйственно-бытового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10327341" y="824753"/>
            <a:ext cx="959224" cy="178397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4216398" y="2057399"/>
            <a:ext cx="1936377" cy="1246095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1 964,4   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63448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145741" y="215153"/>
            <a:ext cx="6606988" cy="31555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Озеленение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территорий зеленых насаждений общего пользования местного значения, в том числе организация работ по компенсационному озеленению, содержание, включая уборку, территорий зеленых насаждений, ремонт объектов зеленых насаждений и защиту зеленых насаждений, проведение паспортизации территорий зеленых насаждений, организация санитарных рубок, а также удаление аварийных, больных деревьев и кустарников, создание (размещение) объектов зеленых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насаждений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145741" y="3854824"/>
            <a:ext cx="6606988" cy="214256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Ликвидация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несанкционированных свалок бытовых отходов, мусора и уборка территорий, тупиков и проездов, не включенных в адресные программы, утверждённые исполнительными органами государственной власти Санкт-Петербурга</a:t>
            </a:r>
            <a:endParaRPr lang="ru-RU" dirty="0"/>
          </a:p>
        </p:txBody>
      </p:sp>
      <p:sp>
        <p:nvSpPr>
          <p:cNvPr id="4" name="Выгнутая влево стрелка 3"/>
          <p:cNvSpPr/>
          <p:nvPr/>
        </p:nvSpPr>
        <p:spPr>
          <a:xfrm>
            <a:off x="4580965" y="116541"/>
            <a:ext cx="564776" cy="121920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5" name="Выгнутая влево стрелка 4"/>
          <p:cNvSpPr/>
          <p:nvPr/>
        </p:nvSpPr>
        <p:spPr>
          <a:xfrm>
            <a:off x="4652682" y="3505200"/>
            <a:ext cx="358589" cy="1317812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071" y="313765"/>
            <a:ext cx="1962554" cy="116325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18" y="1541929"/>
            <a:ext cx="1828800" cy="18288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7632" y="4419600"/>
            <a:ext cx="2626843" cy="1902197"/>
          </a:xfrm>
          <a:prstGeom prst="rect">
            <a:avLst/>
          </a:prstGeom>
        </p:spPr>
      </p:pic>
      <p:sp>
        <p:nvSpPr>
          <p:cNvPr id="11" name="Скругленный прямоугольник 10"/>
          <p:cNvSpPr/>
          <p:nvPr/>
        </p:nvSpPr>
        <p:spPr>
          <a:xfrm>
            <a:off x="201931" y="3801124"/>
            <a:ext cx="1708870" cy="12147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133,6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</a:t>
            </a:r>
            <a:r>
              <a:rPr lang="ru-RU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2631142" y="493058"/>
            <a:ext cx="1622611" cy="106680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2 189,7 тыс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</a:p>
          <a:p>
            <a:pPr algn="ctr"/>
            <a:endParaRPr lang="ru-RU" sz="2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082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5970497" y="582705"/>
            <a:ext cx="5396752" cy="24921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зон отдыха, в том числе обустройство, содержание и уборка территорий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детских и спортивных площадок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endParaRPr lang="ru-RU" sz="16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6221506" y="4065494"/>
            <a:ext cx="5244353" cy="199913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праздничным мероприятиям на территории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 город Павловск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272" y="2125657"/>
            <a:ext cx="4875919" cy="2416384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3423637" y="717176"/>
            <a:ext cx="1891553" cy="111162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25 033,3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66" y="214467"/>
            <a:ext cx="2493069" cy="191119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311" y="4686498"/>
            <a:ext cx="3613730" cy="2090801"/>
          </a:xfrm>
          <a:prstGeom prst="rect">
            <a:avLst/>
          </a:prstGeom>
        </p:spPr>
      </p:pic>
      <p:sp>
        <p:nvSpPr>
          <p:cNvPr id="8" name="Скругленный прямоугольник 7"/>
          <p:cNvSpPr/>
          <p:nvPr/>
        </p:nvSpPr>
        <p:spPr>
          <a:xfrm>
            <a:off x="3576917" y="5065059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855,9     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Выгнутая влево стрелка 8"/>
          <p:cNvSpPr/>
          <p:nvPr/>
        </p:nvSpPr>
        <p:spPr>
          <a:xfrm>
            <a:off x="5696191" y="214467"/>
            <a:ext cx="525315" cy="1309533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5871882" y="3333849"/>
            <a:ext cx="376518" cy="81493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26593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726141" y="407894"/>
            <a:ext cx="3792072" cy="130436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прочее благоустройство</a:t>
            </a:r>
            <a:endParaRPr lang="ru-RU" sz="24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4903694" y="407894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297,8  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741459" y="2523565"/>
            <a:ext cx="4831976" cy="2263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Текущий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ремонт и содержание дорог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расположенных в пределах границ муниципального образования город Павловск (в соответствии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перечнем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утвержденным Правительством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Санкт-Петербурга)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02023" y="4876801"/>
            <a:ext cx="5109883" cy="1613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организации и финансировании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временного трудоустройства несовершеннолетних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возрасте от 14 до 18 лет в свободное от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учебы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время</a:t>
            </a:r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518213" y="2642347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819,7 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912223" y="5374341"/>
            <a:ext cx="2017059" cy="1219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476,5   </a:t>
            </a:r>
          </a:p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718" y="2196353"/>
            <a:ext cx="3092823" cy="231961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481" y="294369"/>
            <a:ext cx="2734236" cy="203102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825" y="4814047"/>
            <a:ext cx="1864658" cy="1864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783524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1552" y="4577603"/>
            <a:ext cx="2662519" cy="1996889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6445624" y="1219200"/>
            <a:ext cx="45719" cy="457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25906" y="493060"/>
            <a:ext cx="5782235" cy="10757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Молодежная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политика</a:t>
            </a:r>
            <a:endParaRPr lang="ru-RU" sz="2400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138517" y="3030071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 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военно-патриотическому воспитанию граждан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8729382" y="3496236"/>
            <a:ext cx="3034553" cy="268941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реализации мер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профилактике дорожно-транспортного травматизма среди детей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подростков на территории муниципального образования город Павловск</a:t>
            </a:r>
            <a:endParaRPr lang="ru-RU" dirty="0"/>
          </a:p>
        </p:txBody>
      </p:sp>
      <p:sp>
        <p:nvSpPr>
          <p:cNvPr id="6" name="Выгнутая влево стрелка 5"/>
          <p:cNvSpPr/>
          <p:nvPr/>
        </p:nvSpPr>
        <p:spPr>
          <a:xfrm>
            <a:off x="1694330" y="1443318"/>
            <a:ext cx="950258" cy="1497106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" name="Выгнутая вправо стрелка 6"/>
          <p:cNvSpPr/>
          <p:nvPr/>
        </p:nvSpPr>
        <p:spPr>
          <a:xfrm>
            <a:off x="9332259" y="1389530"/>
            <a:ext cx="914400" cy="160468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231342" y="259192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372,9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091082" y="2115671"/>
            <a:ext cx="1721224" cy="10040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162,6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7106" y="4312024"/>
            <a:ext cx="2895600" cy="212947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4266" y="1583056"/>
            <a:ext cx="1659368" cy="1244526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301" y="149600"/>
            <a:ext cx="1895475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7339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85" y="695886"/>
            <a:ext cx="7783215" cy="501239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8235" y="3867677"/>
            <a:ext cx="4585529" cy="3439147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7263" y="5162375"/>
            <a:ext cx="1992343" cy="149474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117475" y="338154"/>
            <a:ext cx="5907741" cy="109369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Культура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досуг</a:t>
            </a:r>
            <a:endParaRPr lang="ru-RU" sz="2400" b="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824752" y="4232462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местных и участие в организации и проведении городских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праздничных и иных зрелищных мероприятий</a:t>
            </a:r>
            <a:endParaRPr lang="ru-RU" b="1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8561293" y="1879226"/>
            <a:ext cx="2868707" cy="227703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и проведение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досуговых мероприятий для жителей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город Павловск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893088" y="3581402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128,3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0058400" y="453838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177,9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Выгнутая влево стрелка 6"/>
          <p:cNvSpPr/>
          <p:nvPr/>
        </p:nvSpPr>
        <p:spPr>
          <a:xfrm>
            <a:off x="4369289" y="1633318"/>
            <a:ext cx="959223" cy="1605804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Выгнутая вправо стрелка 7"/>
          <p:cNvSpPr/>
          <p:nvPr/>
        </p:nvSpPr>
        <p:spPr>
          <a:xfrm>
            <a:off x="9489140" y="495300"/>
            <a:ext cx="1636060" cy="1665196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2200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798" y="1465700"/>
            <a:ext cx="11742029" cy="5392300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83860" y="403412"/>
            <a:ext cx="6024282" cy="26445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Обеспечение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для развития на территории муниципального образования город Павловск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физической культуры и массового спорта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организация и проведение официальных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физкультурных мероприятий, физкультурно-оздоровительных мероприятий и спортивных мероприятий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муниципального образования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3" y="120127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694,4  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176" y="261471"/>
            <a:ext cx="2032000" cy="203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84589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3254187" y="358589"/>
            <a:ext cx="5549153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Периодические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издания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учреждённые представительным органом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547413" y="120127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1 299,3  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06" y="2097741"/>
            <a:ext cx="4105835" cy="41058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684" y="2767852"/>
            <a:ext cx="4114800" cy="29337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0727" y="5018834"/>
            <a:ext cx="2857500" cy="1571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365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112060"/>
            <a:ext cx="2474257" cy="185569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3" y="1703295"/>
            <a:ext cx="3325905" cy="249442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260" y="3541059"/>
            <a:ext cx="5189105" cy="2909142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5638801" y="413498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28,8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560295" y="152401"/>
            <a:ext cx="4755776" cy="155985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охране окружающей среды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границах муниципального образования город Павловск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67600" y="1967753"/>
            <a:ext cx="4034118" cy="13536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9. Содействие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развитию малого бизнеса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224118" y="4197724"/>
            <a:ext cx="6069107" cy="2149288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10. Проведение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подготовки и обучения неработающего населения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способам защиты и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действиям в чрезвычайных ситуациях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способам защиты от опасностей, возникающих при ведении военных действий или вследствие этих действий</a:t>
            </a:r>
            <a:endParaRPr lang="ru-RU" sz="20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441578" y="2272553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3,5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6624918" y="5137897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44,9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74194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79565" y="4955177"/>
            <a:ext cx="10474233" cy="1638437"/>
          </a:xfrm>
        </p:spPr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Документы, используемые при составлении бюджета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309" y="388710"/>
            <a:ext cx="4374707" cy="4351338"/>
          </a:xfrm>
        </p:spPr>
      </p:pic>
    </p:spTree>
    <p:extLst>
      <p:ext uri="{BB962C8B-B14F-4D97-AF65-F5344CB8AC3E}">
        <p14:creationId xmlns:p14="http://schemas.microsoft.com/office/powerpoint/2010/main" val="170840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2226" y="3765176"/>
            <a:ext cx="3956385" cy="2796988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286873" y="4336676"/>
            <a:ext cx="5199528" cy="224341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мероприятиях по профилактике незаконного потребления наркотических средс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тв и психотропных веществ, новых потенциально опасных психоактивных веществ, наркомании в муниципальном образовании город Павловск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66165" y="304800"/>
            <a:ext cx="5629836" cy="1676399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11.Участие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деятельности по профилактике правонарушений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муниципальном образовании город Павловск в формах, установленных законодательством Санкт-Петербурга</a:t>
            </a:r>
            <a:endParaRPr lang="ru-RU" sz="2000" dirty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943600" y="1981200"/>
            <a:ext cx="5585011" cy="17839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12.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профилактике терроризма и экстремизма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а также в минимизации и (или) ликвидации последствий их проявлений на территории муниципального образования город Павловск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6248401" y="45720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7,9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4096872" y="271630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10,3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782236" y="5325035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130,8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083" y="2079437"/>
            <a:ext cx="2159000" cy="215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428084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751" y="2420471"/>
            <a:ext cx="5426634" cy="406997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00321" y="331695"/>
            <a:ext cx="5087468" cy="17212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14. Участие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реализации мероприятий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охране здоровья граждан от воздействия окружающего табачного ды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 и последствий потребления табака на территории муниципального образования город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Павловск</a:t>
            </a:r>
            <a:endParaRPr lang="ru-RU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7297272" y="2587563"/>
            <a:ext cx="4395964" cy="398872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Прочие расходы, в </a:t>
            </a:r>
            <a:r>
              <a:rPr lang="ru-RU" sz="2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т.ч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.:</a:t>
            </a:r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уплата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членских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взносов;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ормирование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архивных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фондов;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существление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закупок товаров, работ, услуг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целях решения вопросов местного значения;</a:t>
            </a:r>
          </a:p>
          <a:p>
            <a:pPr marL="285750" indent="-285750" algn="ctr">
              <a:buFontTx/>
              <a:buChar char="-"/>
            </a:pP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расходы на осуществление полномочий, связанных с владением, пользованием и распоряжением имуществом, находящимся в муниципальной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собственности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сполнение судебных актов судебных органов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бучение и повышение квалификации муниципальных служащих;</a:t>
            </a:r>
          </a:p>
          <a:p>
            <a:pPr marL="285750" indent="-285750" algn="ctr">
              <a:buFontTx/>
              <a:buChar char="-"/>
            </a:pP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доплат за стаж к пенсии и пенсии за выслугу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728449" y="29583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122,9        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522260" y="4661648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587,4    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820" y="128744"/>
            <a:ext cx="1538322" cy="229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8895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43004" y="252135"/>
            <a:ext cx="3451410" cy="145228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содержание органов местного самоуправления</a:t>
            </a:r>
            <a:endParaRPr lang="ru-RU" sz="2000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4193246" y="14904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13 223,0      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972674" y="2294967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на исполнение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отдельных государственных полномочий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 счет средств субвенций из бюджета Санкт-Петербурга</a:t>
            </a:r>
            <a:endParaRPr lang="ru-RU" sz="20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7633448" y="840443"/>
            <a:ext cx="3792070" cy="123040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опеке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попечительству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770966" y="4468909"/>
            <a:ext cx="2940422" cy="151951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составлению протоколов об административных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правонарушениях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5871884" y="4957487"/>
            <a:ext cx="3792070" cy="168536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 организации и осуществлению  уборки и санитарной очистки территорий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870142" y="4939554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735,1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177989" y="5593981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6,9       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740154" y="2389096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170,5 тыс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513732" y="2651315"/>
            <a:ext cx="1685364" cy="104887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912,5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Выгнутая влево стрелка 11"/>
          <p:cNvSpPr/>
          <p:nvPr/>
        </p:nvSpPr>
        <p:spPr>
          <a:xfrm>
            <a:off x="251012" y="3827929"/>
            <a:ext cx="721662" cy="1158690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5" name="Выгнутая вправо стрелка 14"/>
          <p:cNvSpPr/>
          <p:nvPr/>
        </p:nvSpPr>
        <p:spPr>
          <a:xfrm>
            <a:off x="6405284" y="3316941"/>
            <a:ext cx="1349187" cy="1911725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6" name="Выгнутая вверх стрелка 15"/>
          <p:cNvSpPr/>
          <p:nvPr/>
        </p:nvSpPr>
        <p:spPr>
          <a:xfrm>
            <a:off x="6057902" y="1712261"/>
            <a:ext cx="1696569" cy="910476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45235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6286" y="3274497"/>
            <a:ext cx="4383691" cy="3099406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1277473" y="358588"/>
            <a:ext cx="6817655" cy="376517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Справочно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FontTx/>
              <a:buChar char="-"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вознаграждение приемному родителю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2018 году составляет 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11 138,0 руб.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месяц на одного приемного ребенка </a:t>
            </a:r>
          </a:p>
          <a:p>
            <a:pPr marL="342900" indent="-342900" algn="just"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ежемесячного пособия на одного ребенка, находящегося под опекой или переданного на воспитание в приемную семью в 2018 году составляет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11 878,0 руб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4436725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45269312"/>
              </p:ext>
            </p:extLst>
          </p:nvPr>
        </p:nvGraphicFramePr>
        <p:xfrm>
          <a:off x="238124" y="171449"/>
          <a:ext cx="11715751" cy="65151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316199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320270670"/>
              </p:ext>
            </p:extLst>
          </p:nvPr>
        </p:nvGraphicFramePr>
        <p:xfrm>
          <a:off x="1915459" y="513478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371090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4126" y="1078278"/>
            <a:ext cx="7533884" cy="5650414"/>
          </a:xfrm>
          <a:prstGeom prst="rect">
            <a:avLst/>
          </a:prstGeom>
        </p:spPr>
      </p:pic>
      <p:sp>
        <p:nvSpPr>
          <p:cNvPr id="2" name="Скругленный прямоугольник 1"/>
          <p:cNvSpPr/>
          <p:nvPr/>
        </p:nvSpPr>
        <p:spPr>
          <a:xfrm>
            <a:off x="3352800" y="493060"/>
            <a:ext cx="6338046" cy="238461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Обратная связь:</a:t>
            </a: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196620, Санкт-Петербург,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Павловск, пер. Песчаный, д.11/16</a:t>
            </a:r>
          </a:p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Тел./факс: 465-17-73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 1@m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-pavlovsk.ru</a:t>
            </a:r>
            <a:endParaRPr lang="ru-RU" sz="36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494491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117980"/>
              </p:ext>
            </p:extLst>
          </p:nvPr>
        </p:nvGraphicFramePr>
        <p:xfrm>
          <a:off x="862148" y="658813"/>
          <a:ext cx="10491651" cy="5212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491651"/>
              </a:tblGrid>
              <a:tr h="906451">
                <a:tc>
                  <a:txBody>
                    <a:bodyPr/>
                    <a:lstStyle/>
                    <a:p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Проект Закона Санкт-Петербурга «О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бюджете Санкт-Петербурга на 2018 год и на плановый период 2019-2020 годов»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90645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Среднесрочный финансовый план внутригородского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муниципального образования Санкт-Петербурга город Павловск на 2018 финансовый год и плановый период 2019-2020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67909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Прогноз социально-экономического развития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города Павловска на очередной финансовый 2018 год и плановый период 2019-2020 годов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Основные направления бюджетной и налоговой политики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город Павловск на 2018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73685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Оценка ожидаемого исполнения бюджета </a:t>
                      </a:r>
                      <a:r>
                        <a:rPr lang="ru-RU" sz="1800" b="1" kern="1200" baseline="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муниципального образования Санкт-Петербурга город Павловск за 2017 год</a:t>
                      </a:r>
                      <a:endParaRPr lang="ru-RU" sz="18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  <a:tr h="45720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• </a:t>
                      </a:r>
                      <a:r>
                        <a:rPr lang="ru-RU" sz="1800" b="1" kern="12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М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униципальные программы внутригородского муниципального образования Санкт-Петербурга город Павловск на 2018 год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12872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Скругленный прямоугольник 16"/>
          <p:cNvSpPr/>
          <p:nvPr/>
        </p:nvSpPr>
        <p:spPr>
          <a:xfrm>
            <a:off x="9071810" y="5500597"/>
            <a:ext cx="2666198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4 573,2 тыс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9077935" y="6330093"/>
            <a:ext cx="2660073" cy="5279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снижение </a:t>
            </a: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остатков средств на счетах по учету средств местного бюджета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068404" y="193866"/>
            <a:ext cx="10515600" cy="1325563"/>
          </a:xfrm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параметры бюджета муниципального образования город Павловск на 2018 год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010" y="1851118"/>
            <a:ext cx="3652073" cy="2078907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458" y="1851118"/>
            <a:ext cx="3263144" cy="21881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1138" y="1960781"/>
            <a:ext cx="1872695" cy="1872695"/>
          </a:xfrm>
          <a:prstGeom prst="rect">
            <a:avLst/>
          </a:prstGeom>
        </p:spPr>
      </p:pic>
      <p:sp>
        <p:nvSpPr>
          <p:cNvPr id="12" name="Стрелка вниз 11"/>
          <p:cNvSpPr/>
          <p:nvPr/>
        </p:nvSpPr>
        <p:spPr>
          <a:xfrm>
            <a:off x="1694046" y="3930024"/>
            <a:ext cx="2270876" cy="154674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доходов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Стрелка вниз 12"/>
          <p:cNvSpPr/>
          <p:nvPr/>
        </p:nvSpPr>
        <p:spPr>
          <a:xfrm>
            <a:off x="5404582" y="3930024"/>
            <a:ext cx="2249106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Объем расходов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Стрелка вниз 13"/>
          <p:cNvSpPr/>
          <p:nvPr/>
        </p:nvSpPr>
        <p:spPr>
          <a:xfrm>
            <a:off x="9326880" y="3930024"/>
            <a:ext cx="2156059" cy="154675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Дефицит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559293" y="5563402"/>
            <a:ext cx="2405629" cy="99140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76 105,1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5293720" y="5573322"/>
            <a:ext cx="2608620" cy="10395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80 678,3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80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876927" y="365760"/>
            <a:ext cx="8460606" cy="1626670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бюджета на 2018 год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492358" y="2537010"/>
            <a:ext cx="2169459" cy="304800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 источников доходов определен в приложении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Закону Санкт-Петербурга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 бюджете Санкт-Петербурга</a:t>
            </a:r>
            <a:b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2018 год и на плановый период 2019 и 2020 годов»</a:t>
            </a:r>
          </a:p>
          <a:p>
            <a:pPr algn="ctr"/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9604" y="2414666"/>
            <a:ext cx="5338749" cy="4004062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6606988" y="4957483"/>
            <a:ext cx="2393578" cy="4661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естного бюджета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337533" y="5647766"/>
            <a:ext cx="1313332" cy="6813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9932,6 тыс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0076330" y="3594847"/>
            <a:ext cx="1389530" cy="6633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912,5    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423813" y="4616823"/>
            <a:ext cx="1290917" cy="68131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41 260,0           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750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924593" y="531223"/>
            <a:ext cx="7384869" cy="136724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упрощенной системы налогообложения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547360" y="2951770"/>
            <a:ext cx="4450079" cy="228164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37 564,0              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988" y="2374731"/>
            <a:ext cx="4580965" cy="3435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6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2229395" y="400594"/>
            <a:ext cx="7637416" cy="148045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налог на вмененный доход для отдельных видов деятельности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048102" y="2926080"/>
            <a:ext cx="4132217" cy="211618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3 046,6 тыс</a:t>
            </a:r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44" y="2508235"/>
            <a:ext cx="4858512" cy="3240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92945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1184365" y="539930"/>
            <a:ext cx="9866812" cy="1428207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Налог, взимаемый в связи с применением патентной системы налогообложения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6148251" y="3039290"/>
            <a:ext cx="4441371" cy="223810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649,4 </a:t>
            </a:r>
            <a:endParaRPr lang="ru-RU" sz="4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</a:t>
            </a:r>
            <a:endParaRPr lang="ru-RU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058" y="2402541"/>
            <a:ext cx="5283200" cy="39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5495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1108</TotalTime>
  <Words>1447</Words>
  <Application>Microsoft Office PowerPoint</Application>
  <PresentationFormat>Широкоэкранный</PresentationFormat>
  <Paragraphs>158</Paragraphs>
  <Slides>36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1" baseType="lpstr">
      <vt:lpstr>Arial</vt:lpstr>
      <vt:lpstr>Calibri</vt:lpstr>
      <vt:lpstr>Calibri Light</vt:lpstr>
      <vt:lpstr>Times New Roman</vt:lpstr>
      <vt:lpstr>Тема Office</vt:lpstr>
      <vt:lpstr>                </vt:lpstr>
      <vt:lpstr>Презентация PowerPoint</vt:lpstr>
      <vt:lpstr>Документы, используемые при составлении бюджета</vt:lpstr>
      <vt:lpstr>Презентация PowerPoint</vt:lpstr>
      <vt:lpstr>Основные параметры бюджета муниципального образования город Павловск на 2018 год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Глава</dc:creator>
  <cp:lastModifiedBy>Glavbuh1</cp:lastModifiedBy>
  <cp:revision>120</cp:revision>
  <dcterms:created xsi:type="dcterms:W3CDTF">2017-11-29T08:18:55Z</dcterms:created>
  <dcterms:modified xsi:type="dcterms:W3CDTF">2019-01-21T13:29:43Z</dcterms:modified>
</cp:coreProperties>
</file>