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0" r:id="rId3"/>
    <p:sldId id="257" r:id="rId4"/>
    <p:sldId id="258" r:id="rId5"/>
    <p:sldId id="259" r:id="rId6"/>
    <p:sldId id="303" r:id="rId7"/>
    <p:sldId id="261" r:id="rId8"/>
    <p:sldId id="30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9" r:id="rId20"/>
    <p:sldId id="300" r:id="rId21"/>
    <p:sldId id="272" r:id="rId22"/>
    <p:sldId id="273" r:id="rId23"/>
    <p:sldId id="276" r:id="rId24"/>
    <p:sldId id="277" r:id="rId25"/>
    <p:sldId id="280" r:id="rId26"/>
    <p:sldId id="279" r:id="rId27"/>
    <p:sldId id="281" r:id="rId28"/>
    <p:sldId id="305" r:id="rId29"/>
    <p:sldId id="290" r:id="rId30"/>
    <p:sldId id="283" r:id="rId31"/>
    <p:sldId id="284" r:id="rId32"/>
    <p:sldId id="285" r:id="rId33"/>
    <p:sldId id="286" r:id="rId34"/>
    <p:sldId id="287" r:id="rId35"/>
    <p:sldId id="288" r:id="rId36"/>
    <p:sldId id="278" r:id="rId37"/>
    <p:sldId id="289" r:id="rId38"/>
    <p:sldId id="309" r:id="rId39"/>
    <p:sldId id="291" r:id="rId40"/>
    <p:sldId id="306" r:id="rId41"/>
    <p:sldId id="307" r:id="rId42"/>
    <p:sldId id="308" r:id="rId43"/>
    <p:sldId id="294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9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Доходы по основным источникам доходов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0200910433070848E-2"/>
          <c:y val="8.9144618039824181E-2"/>
          <c:w val="0.90792408956692916"/>
          <c:h val="0.4250648729659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год, факт (тыс. руб.)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 в связи с применением патентной системы налообложения, зачисляемый в бюджеты городов федерального значения</c:v>
                </c:pt>
                <c:pt idx="3">
                  <c:v>Арендная плата и поступления от продажи права на заключение договоров аренды земельных участков, за исключением земельных участков, предоставленных на инвестиционных условиях 4</c:v>
                </c:pt>
                <c:pt idx="4">
                  <c:v>Безвозмездные поступления (субвенции)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28001.5</c:v>
                </c:pt>
                <c:pt idx="1">
                  <c:v>10087.700000000001</c:v>
                </c:pt>
                <c:pt idx="2">
                  <c:v>667.9</c:v>
                </c:pt>
                <c:pt idx="3">
                  <c:v>8726.7000000000007</c:v>
                </c:pt>
                <c:pt idx="4">
                  <c:v>24756.7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год, план (тыс. руб.)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 в связи с применением патентной системы налообложения, зачисляемый в бюджеты городов федерального значения</c:v>
                </c:pt>
                <c:pt idx="3">
                  <c:v>Арендная плата и поступления от продажи права на заключение договоров аренды земельных участков, за исключением земельных участков, предоставленных на инвестиционных условиях 4</c:v>
                </c:pt>
                <c:pt idx="4">
                  <c:v>Безвозмездные поступления (субвенции)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38300</c:v>
                </c:pt>
                <c:pt idx="1">
                  <c:v>2826</c:v>
                </c:pt>
                <c:pt idx="2">
                  <c:v>1221</c:v>
                </c:pt>
                <c:pt idx="3">
                  <c:v>10675.9</c:v>
                </c:pt>
                <c:pt idx="4">
                  <c:v>25160.2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год, план (тыс. руб.)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 в связи с применением патентной системы налообложения, зачисляемый в бюджеты городов федерального значения</c:v>
                </c:pt>
                <c:pt idx="3">
                  <c:v>Арендная плата и поступления от продажи права на заключение договоров аренды земельных участков, за исключением земельных участков, предоставленных на инвестиционных условиях 4</c:v>
                </c:pt>
                <c:pt idx="4">
                  <c:v>Безвозмездные поступления (субвенции)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38300</c:v>
                </c:pt>
                <c:pt idx="1">
                  <c:v>2939</c:v>
                </c:pt>
                <c:pt idx="2">
                  <c:v>1269.8</c:v>
                </c:pt>
                <c:pt idx="3">
                  <c:v>10664.4</c:v>
                </c:pt>
                <c:pt idx="4">
                  <c:v>25956.2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год, план (тыс. руб.)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 в связи с применением патентной системы налообложения, зачисляемый в бюджеты городов федерального значения</c:v>
                </c:pt>
                <c:pt idx="3">
                  <c:v>Арендная плата и поступления от продажи права на заключение договоров аренды земельных участков, за исключением земельных участков, предоставленных на инвестиционных условиях 4</c:v>
                </c:pt>
                <c:pt idx="4">
                  <c:v>Безвозмездные поступления (субвенции)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38300</c:v>
                </c:pt>
                <c:pt idx="1">
                  <c:v>3056.6</c:v>
                </c:pt>
                <c:pt idx="2">
                  <c:v>1320.6</c:v>
                </c:pt>
                <c:pt idx="3">
                  <c:v>10654.9</c:v>
                </c:pt>
                <c:pt idx="4">
                  <c:v>26918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082752"/>
        <c:axId val="419084320"/>
      </c:barChart>
      <c:catAx>
        <c:axId val="41908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084320"/>
        <c:crosses val="autoZero"/>
        <c:auto val="1"/>
        <c:lblAlgn val="ctr"/>
        <c:lblOffset val="100"/>
        <c:noMultiLvlLbl val="0"/>
      </c:catAx>
      <c:valAx>
        <c:axId val="41908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08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год, факт (тыс.руб.)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16010.6</c:v>
                </c:pt>
                <c:pt idx="1">
                  <c:v>44.9</c:v>
                </c:pt>
                <c:pt idx="2">
                  <c:v>3299.6</c:v>
                </c:pt>
                <c:pt idx="3">
                  <c:v>46074.2</c:v>
                </c:pt>
                <c:pt idx="4">
                  <c:v>28.7</c:v>
                </c:pt>
                <c:pt idx="5">
                  <c:v>595.6</c:v>
                </c:pt>
                <c:pt idx="6">
                  <c:v>4305.8999999999996</c:v>
                </c:pt>
                <c:pt idx="7">
                  <c:v>7583.7</c:v>
                </c:pt>
                <c:pt idx="8">
                  <c:v>694.3</c:v>
                </c:pt>
                <c:pt idx="9">
                  <c:v>1299.2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год, план, тыс.руб.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19460.2</c:v>
                </c:pt>
                <c:pt idx="1">
                  <c:v>77.900000000000006</c:v>
                </c:pt>
                <c:pt idx="2">
                  <c:v>4649.5</c:v>
                </c:pt>
                <c:pt idx="3">
                  <c:v>48027.199999999997</c:v>
                </c:pt>
                <c:pt idx="4">
                  <c:v>70</c:v>
                </c:pt>
                <c:pt idx="5">
                  <c:v>1184.8</c:v>
                </c:pt>
                <c:pt idx="6">
                  <c:v>6988.5</c:v>
                </c:pt>
                <c:pt idx="7">
                  <c:v>7966.6</c:v>
                </c:pt>
                <c:pt idx="8">
                  <c:v>1375.8</c:v>
                </c:pt>
                <c:pt idx="9">
                  <c:v>2065.1999999999998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17089.400000000001</c:v>
                </c:pt>
                <c:pt idx="1">
                  <c:v>81</c:v>
                </c:pt>
                <c:pt idx="2">
                  <c:v>3711.8</c:v>
                </c:pt>
                <c:pt idx="3">
                  <c:v>49135.1</c:v>
                </c:pt>
                <c:pt idx="4">
                  <c:v>70</c:v>
                </c:pt>
                <c:pt idx="5">
                  <c:v>1199.3</c:v>
                </c:pt>
                <c:pt idx="6">
                  <c:v>6458.7</c:v>
                </c:pt>
                <c:pt idx="7">
                  <c:v>8315.7000000000007</c:v>
                </c:pt>
                <c:pt idx="8">
                  <c:v>1217.2</c:v>
                </c:pt>
                <c:pt idx="9">
                  <c:v>2147.8000000000002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17093.5</c:v>
                </c:pt>
                <c:pt idx="1">
                  <c:v>84.2</c:v>
                </c:pt>
                <c:pt idx="2">
                  <c:v>3836.3</c:v>
                </c:pt>
                <c:pt idx="3">
                  <c:v>50134.7</c:v>
                </c:pt>
                <c:pt idx="4">
                  <c:v>70</c:v>
                </c:pt>
                <c:pt idx="5">
                  <c:v>1244.4000000000001</c:v>
                </c:pt>
                <c:pt idx="6">
                  <c:v>6483.3</c:v>
                </c:pt>
                <c:pt idx="7">
                  <c:v>8650.6</c:v>
                </c:pt>
                <c:pt idx="8">
                  <c:v>1238.9000000000001</c:v>
                </c:pt>
                <c:pt idx="9">
                  <c:v>2233.6999999999998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год, план, тыс.руб.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19460.2</c:v>
                </c:pt>
                <c:pt idx="1">
                  <c:v>77.900000000000006</c:v>
                </c:pt>
                <c:pt idx="2">
                  <c:v>4649.5</c:v>
                </c:pt>
                <c:pt idx="3">
                  <c:v>48027.199999999997</c:v>
                </c:pt>
                <c:pt idx="4">
                  <c:v>70</c:v>
                </c:pt>
                <c:pt idx="5">
                  <c:v>1184.8</c:v>
                </c:pt>
                <c:pt idx="6">
                  <c:v>6988.5</c:v>
                </c:pt>
                <c:pt idx="7">
                  <c:v>7966.6</c:v>
                </c:pt>
                <c:pt idx="8">
                  <c:v>1375.8</c:v>
                </c:pt>
                <c:pt idx="9">
                  <c:v>2065.1999999999998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17089.400000000001</c:v>
                </c:pt>
                <c:pt idx="1">
                  <c:v>81</c:v>
                </c:pt>
                <c:pt idx="2">
                  <c:v>3711.8</c:v>
                </c:pt>
                <c:pt idx="3">
                  <c:v>49135.1</c:v>
                </c:pt>
                <c:pt idx="4">
                  <c:v>70</c:v>
                </c:pt>
                <c:pt idx="5">
                  <c:v>1199.3</c:v>
                </c:pt>
                <c:pt idx="6">
                  <c:v>6458.7</c:v>
                </c:pt>
                <c:pt idx="7">
                  <c:v>8315.7000000000007</c:v>
                </c:pt>
                <c:pt idx="8">
                  <c:v>1217.2</c:v>
                </c:pt>
                <c:pt idx="9">
                  <c:v>2147.8000000000002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17093.5</c:v>
                </c:pt>
                <c:pt idx="1">
                  <c:v>84.2</c:v>
                </c:pt>
                <c:pt idx="2">
                  <c:v>3836.3</c:v>
                </c:pt>
                <c:pt idx="3">
                  <c:v>50134.7</c:v>
                </c:pt>
                <c:pt idx="4">
                  <c:v>70</c:v>
                </c:pt>
                <c:pt idx="5">
                  <c:v>1244.4000000000001</c:v>
                </c:pt>
                <c:pt idx="6">
                  <c:v>6483.3</c:v>
                </c:pt>
                <c:pt idx="7">
                  <c:v>8650.6</c:v>
                </c:pt>
                <c:pt idx="8">
                  <c:v>1238.9000000000001</c:v>
                </c:pt>
                <c:pt idx="9">
                  <c:v>2233.6999999999998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8346-2C0E-4BA0-AB5A-BF72BE10F75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2BEF-E879-4BD2-8B5F-716248A26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8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8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5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3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9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2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6F9F-2231-4366-90D8-FD4ED340297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5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4BF4491BC99B1E80D9AD7D65402E1B0B5227DE06B58CA3CC25B6881EC0DE6FA273EDC0CA949FD76M3gBN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20" y="-10738"/>
            <a:ext cx="7393288" cy="47871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09529" cy="2233986"/>
          </a:xfrm>
        </p:spPr>
        <p:txBody>
          <a:bodyPr>
            <a:noAutofit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внутригородского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на плановый период 2020-2021 годов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29395" y="400594"/>
            <a:ext cx="7637416" cy="14804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29420" y="2012064"/>
            <a:ext cx="4132217" cy="21161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2 826,0     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2508235"/>
            <a:ext cx="4858512" cy="324002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341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2 939,0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7319" y="5042263"/>
            <a:ext cx="2286000" cy="1537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3 056,6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9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4365" y="539930"/>
            <a:ext cx="9866812" cy="14282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8534" y="2145638"/>
            <a:ext cx="4441371" cy="2238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1 221,0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" y="2402541"/>
            <a:ext cx="5283200" cy="3962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7771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1 269,8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52965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1 320,6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2776" y="261257"/>
            <a:ext cx="10223864" cy="28564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платы, а также средства от продажи права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заключение договоров аренды земельных участков, государственная собственность на которые не разграничена, расположенных в границах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" y="3470801"/>
            <a:ext cx="3121152" cy="31211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522003" y="3352031"/>
            <a:ext cx="5405974" cy="15275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 10 675,9 тыс. руб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36202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10 664,4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73670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10 654,9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0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109" y="330926"/>
            <a:ext cx="10241280" cy="1846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составляющие восстановительную стоимость зеленых насаждений внутриквартального озеленения и подлежащие зачислению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внутригородского муниципального образования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7230" y="2320577"/>
            <a:ext cx="3875314" cy="23948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200,0      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" y="3164540"/>
            <a:ext cx="4419600" cy="25997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07166" y="5000016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220,0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4887" y="498695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240,0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0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4252" y="478971"/>
            <a:ext cx="10175965" cy="1915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о применении контрольно-кассовой техники при осуществлении наличных денежных расчетов и (или) расчетов с использованием платежных карт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2134" y="2507558"/>
            <a:ext cx="5275089" cy="17829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5,0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2" y="2919444"/>
            <a:ext cx="3759566" cy="336481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513293" y="482224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5,0 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90211" y="48091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5,0 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9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241" y="418012"/>
            <a:ext cx="9222376" cy="1959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административные правонарушения в области благоустройства, предусмотренные главой 4 Закона Санкт-Петербурга "Об административных правонарушениях в Санкт-Петербурге"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22439" y="2648431"/>
            <a:ext cx="3910148" cy="2194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366,7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7" y="2618564"/>
            <a:ext cx="4014394" cy="378223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105144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370,0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64132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380,0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5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241" y="418012"/>
            <a:ext cx="9195994" cy="21638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административные правонарушения в области предпринимательской деятельности, предусмотренные статьей 44 Закона Санкт-Петербурга «Об административных правонарушениях в Санкт-Петербурге»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10062" y="2776626"/>
            <a:ext cx="5097844" cy="18670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1,0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" y="2870946"/>
            <a:ext cx="4706471" cy="352985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911967" y="500640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1,0 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1576" y="500640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1,0 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7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241" y="418012"/>
            <a:ext cx="9195994" cy="21638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бюджета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(субвенции на выполнение отдельных государственных полномочий)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20118" y="2723277"/>
            <a:ext cx="5396753" cy="16584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  25 160,2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7" y="2722198"/>
            <a:ext cx="3106674" cy="219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1" y="4523190"/>
            <a:ext cx="2152527" cy="215252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6824" y="3240741"/>
            <a:ext cx="1945340" cy="623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Санкт-Петербурга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9250" y="5396753"/>
            <a:ext cx="1630539" cy="641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города Павловска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940424" y="3012141"/>
            <a:ext cx="3030070" cy="19046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0118" y="494000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25 956,2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85729" y="4916758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26 918,0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6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деятельности по опеке и попечительству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88722" y="2959200"/>
            <a:ext cx="5653655" cy="1697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     2 499,7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4" y="2993089"/>
            <a:ext cx="4436036" cy="332702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23964" y="4988475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2 414,0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72238" y="4988475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2 422,4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8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ребенка в семье опекуна и приемной семье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12840" y="2976281"/>
            <a:ext cx="5429538" cy="17432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    4 160,4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6" y="3018033"/>
            <a:ext cx="4387104" cy="320624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526484" y="508222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4 322,3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8908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4 497,4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36560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59" y="125128"/>
            <a:ext cx="8829574" cy="6622181"/>
          </a:xfrm>
        </p:spPr>
      </p:pic>
    </p:spTree>
    <p:extLst>
      <p:ext uri="{BB962C8B-B14F-4D97-AF65-F5344CB8AC3E}">
        <p14:creationId xmlns:p14="http://schemas.microsoft.com/office/powerpoint/2010/main" val="2381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вознаграждение, причитающееся приемному родителю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9800" y="2883563"/>
            <a:ext cx="5599867" cy="16525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    2 833,2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6" y="3110753"/>
            <a:ext cx="5181884" cy="30861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58179" y="4925722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2 943,5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86860" y="4925722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3 062,6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6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50942" cy="2563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государственного полномочия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30768" y="3465604"/>
            <a:ext cx="5268173" cy="15539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     7,2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9" y="3768715"/>
            <a:ext cx="4451447" cy="250171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43026" y="516823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7,5 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65045" y="516823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7,8   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8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уборки и санитарной очистки территорий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1875" y="3003176"/>
            <a:ext cx="5608831" cy="18677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   15 659,7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46" y="3003176"/>
            <a:ext cx="2500414" cy="322780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836202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16 268,9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34460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16 927,8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73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44704" y="466165"/>
            <a:ext cx="9350189" cy="1694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образования город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авловск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4353" y="2375647"/>
            <a:ext cx="9072282" cy="16674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бюджетных средств определены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23.09.2009 N 420-79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местного самоуправления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законе четко обозначены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10).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4704" y="4222376"/>
            <a:ext cx="9161931" cy="2456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органов местного самоуправления, установленные законами Санкт-Петербурга, по вопросам, не отнесенным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вышеназванным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к вопросам местного значения, являются отдельными государственными полномочиями Санкт-Петербурга, передаваемыми для осуществления органам местного самоуправления.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Наделение органов местного самоуправления отдельными государственными полномочиями Санкт-Петербурга осуществляется законами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и финансируется за счет средств бюджета Санкт-Петербурга, передаваемых в местные бюджеты в форме субвенций.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802916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42" y="2008095"/>
            <a:ext cx="5556378" cy="397836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59179" y="269305"/>
            <a:ext cx="6382871" cy="1658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вопросов местного значения 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на плановый период 2020-2021 годов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9965" y="4516581"/>
            <a:ext cx="4165600" cy="16071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программами 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на сайте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pavlovsk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5" y="2660493"/>
            <a:ext cx="3429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93" y="2698327"/>
            <a:ext cx="3359726" cy="223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31" y="4385645"/>
            <a:ext cx="3182471" cy="2386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7" y="742443"/>
            <a:ext cx="3350192" cy="25126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99128" y="179294"/>
            <a:ext cx="7799295" cy="10219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подпрограммы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40157" y="2209799"/>
            <a:ext cx="5191656" cy="25806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придомовых и дворовых территорий, включая проезды и въезды, пешеходные дорожки, организация дополнительных парковочных мест на дворовых территориях, установка, содержание и ремонт ограждений газонов, установка и содержание малых архитектурных форм, уличной мебели и хозяйственно-бытового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10327341" y="824753"/>
            <a:ext cx="959224" cy="1783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39321" y="1708781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3 585,2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0963" y="517591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3 278,4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29906" y="517591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3 293,4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4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45741" y="215153"/>
            <a:ext cx="6606988" cy="27578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зеленых насаждений общего пользования местного значения, в том числе организация работ по компенсационному озеленению, содержание, включая уборку, территорий зеленых насаждений, ремонт объектов зеленых насаждений и защиту зеленых насаждений, проведение паспортизации территорий зеленых насаждений, организация санитарных рубок, а также удаление аварийных, больных деревьев и кустарников, создание (размещение) объектов зеленых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94725" y="3505200"/>
            <a:ext cx="6503251" cy="14734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несанкционированных свалок бытовых отходов, мусора и уборка территорий, тупиков и проездов, не включенных в адресные программы, утверждённые исполнительными органами государственной власти Санкт-Петербурга</a:t>
            </a: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4580965" y="116541"/>
            <a:ext cx="564776" cy="12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4764102" y="3858097"/>
            <a:ext cx="358589" cy="1317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313765"/>
            <a:ext cx="1962554" cy="1163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929"/>
            <a:ext cx="1260749" cy="1260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32" y="4419600"/>
            <a:ext cx="2626843" cy="190219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80965" y="5175909"/>
            <a:ext cx="1930398" cy="1246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209,8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1142" y="493058"/>
            <a:ext cx="1860176" cy="1219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2 706,6 тыс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20963" y="517591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218,2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87963" y="5175909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227,0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5369" y="1846359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2 564,9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46286" y="1867933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2 643,5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248400" y="398586"/>
            <a:ext cx="5585009" cy="15429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 отдыха, в том числе обустройство, содержание и уборка территорий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и спортивных площадок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Павловс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21506" y="4065494"/>
            <a:ext cx="5390776" cy="11878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праздничным мероприятиям на территории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Павловск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2" y="2125657"/>
            <a:ext cx="4875919" cy="241638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421836" y="268942"/>
            <a:ext cx="1891553" cy="1111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20 192,6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6" y="214467"/>
            <a:ext cx="2493069" cy="1911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1" y="4686498"/>
            <a:ext cx="3613730" cy="209080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76917" y="5065059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5 322,8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696191" y="214467"/>
            <a:ext cx="525315" cy="13095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507932" y="4164551"/>
            <a:ext cx="376518" cy="8149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7859" y="2087753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20 908,4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75905" y="208775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20 914,8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9269" y="536191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5 535,7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16138" y="5361915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5 757,1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9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1" y="1863130"/>
            <a:ext cx="6326505" cy="47448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25" y="3791504"/>
            <a:ext cx="3917387" cy="293804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248400" y="398586"/>
            <a:ext cx="5585009" cy="15429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 и вывоза бытовых отходов и мусора с территории муниципального образования город Павловск, на которой расположены жилые дома частного жилищного фонда 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5414" y="2460812"/>
            <a:ext cx="4669998" cy="12685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искусственных неровностей на проездах и въездах на придомовых территориях и дворовых территориях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1836" y="268942"/>
            <a:ext cx="1891553" cy="1111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32,8     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815" y="3900245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271,7     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696191" y="214467"/>
            <a:ext cx="525315" cy="13095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03708" y="1680285"/>
            <a:ext cx="376518" cy="8149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49659" y="2009345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34,2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98410" y="198303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35,5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0226" y="5361915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278,5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25691" y="5361915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285,8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63411" y="3576918"/>
            <a:ext cx="4669998" cy="14791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обеспечению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среды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населения на территориях дворов муниципального образования город Павловск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54484" y="5011270"/>
            <a:ext cx="2189609" cy="989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46,0 тыс. 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50952" y="5856588"/>
            <a:ext cx="1871669" cy="9893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47,9 тыс. 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246546" y="5856589"/>
            <a:ext cx="1871669" cy="9893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49,8 тыс. 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21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1" y="294949"/>
            <a:ext cx="4668309" cy="3501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73" y="3164167"/>
            <a:ext cx="2996454" cy="299645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04212" y="378759"/>
            <a:ext cx="4831976" cy="2263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дорог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в пределах границ муниципального образования город Павловск (в соответствии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Правительством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271" y="4318376"/>
            <a:ext cx="4392706" cy="18493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финансировании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трудоустройства несовершеннолетних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14 до 18 лет в свободное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08037" y="658718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3 977,8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9017" y="4349751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661,3 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80175" y="243354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3 013,3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45980" y="243354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3 109,8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63117" y="5441206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687,7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60146" y="5441206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715,2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3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565" y="4955177"/>
            <a:ext cx="10474233" cy="163843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используемые при составлении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09" y="388710"/>
            <a:ext cx="4374707" cy="4351338"/>
          </a:xfrm>
        </p:spPr>
      </p:pic>
    </p:spTree>
    <p:extLst>
      <p:ext uri="{BB962C8B-B14F-4D97-AF65-F5344CB8AC3E}">
        <p14:creationId xmlns:p14="http://schemas.microsoft.com/office/powerpoint/2010/main" val="170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52" y="4577603"/>
            <a:ext cx="2662519" cy="199688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445624" y="12192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25906" y="493060"/>
            <a:ext cx="5782235" cy="1075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Молодежная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8517" y="3030071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военно-патриотическому воспитанию граждан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Павловск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55741" y="2994212"/>
            <a:ext cx="3034553" cy="26894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мер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дорожно-транспортного травматизма среди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подростков на территории муниципального образования город Павловск</a:t>
            </a: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694330" y="1443318"/>
            <a:ext cx="950258" cy="14971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9332259" y="1389530"/>
            <a:ext cx="914400" cy="16046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3219" y="1836742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519,1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7282" y="1837766"/>
            <a:ext cx="1864659" cy="1147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224,7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06" y="4312024"/>
            <a:ext cx="2895600" cy="21294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66" y="1583056"/>
            <a:ext cx="1659368" cy="12445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1" y="149600"/>
            <a:ext cx="1895475" cy="1266825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8202706" y="5701550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233,7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107258" y="5683622"/>
            <a:ext cx="1797872" cy="10725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243,0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00" y="5510074"/>
            <a:ext cx="1728541" cy="11865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553,8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15718" y="3149831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535,1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3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6" y="790916"/>
            <a:ext cx="7783215" cy="5012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71" y="3308011"/>
            <a:ext cx="4585529" cy="3439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3" y="5162375"/>
            <a:ext cx="1992343" cy="14947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17475" y="338154"/>
            <a:ext cx="5907741" cy="1093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Культура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досуг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651" y="1327898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местных и участие в организации и проведении городских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праздничных и иных зрелищных мероприятий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3099" y="1297702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досуговых мероприятий для жителей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Павловск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07" y="3662242"/>
            <a:ext cx="1884993" cy="127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3 841,7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51956" y="3662242"/>
            <a:ext cx="1953406" cy="119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3 146,8 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369289" y="1633318"/>
            <a:ext cx="959223" cy="16058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09640" y="5518781"/>
            <a:ext cx="1959701" cy="115171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3 168,4 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55514" y="5284757"/>
            <a:ext cx="1809687" cy="1123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3 291,2 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6276" y="5284757"/>
            <a:ext cx="1875474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3 290,3 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58480" y="5459638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3 192,1 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20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1465700"/>
            <a:ext cx="11742029" cy="53923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83860" y="403412"/>
            <a:ext cx="6024282" cy="2644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на территории муниципального образования город Павловск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массового спорта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и проведение официальных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мероприятий, физкультурно-оздоровительных мероприятий и спортивных мероприятий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2" y="823865"/>
            <a:ext cx="2176825" cy="1426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1 375,8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" y="261471"/>
            <a:ext cx="2032000" cy="2032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99676" y="5246021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1 217,2 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4254" y="5153977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1 238,9 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45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54187" y="358589"/>
            <a:ext cx="5549153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Периодические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учреждённые представительным органом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3" y="751438"/>
            <a:ext cx="2022916" cy="149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2 065,2  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" y="2097741"/>
            <a:ext cx="4105835" cy="4105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4" y="2767852"/>
            <a:ext cx="4114800" cy="2933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27" y="5018834"/>
            <a:ext cx="2857500" cy="15716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84217" y="3488459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2 147,8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8691" y="5125693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2 233,7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5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64" y="138604"/>
            <a:ext cx="2474257" cy="1855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703295"/>
            <a:ext cx="3325905" cy="2494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60" y="3541059"/>
            <a:ext cx="5189105" cy="290914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849908" y="146981"/>
            <a:ext cx="3833695" cy="145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70,0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2021 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4118" y="113304"/>
            <a:ext cx="4338829" cy="14868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по охране окружающей среды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муниципального образования город Павловск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62947" y="1994297"/>
            <a:ext cx="3485584" cy="1546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малого бизнеса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118" y="4197724"/>
            <a:ext cx="6069107" cy="2149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и обучения неработающего населения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 защиты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 в чрезвычайных ситуациях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способам защиты от опасностей, возникающих при ведении военных действий или вследствие этих действий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39354" y="2124364"/>
            <a:ext cx="3666319" cy="141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10,4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10,8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2021 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3716" y="5272368"/>
            <a:ext cx="3833695" cy="145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77,9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81,0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2021 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84,2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19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" y="1981199"/>
            <a:ext cx="2773450" cy="267606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378199" y="2969146"/>
            <a:ext cx="1904780" cy="11512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32,4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1324" y="295355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33,7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26" y="3765176"/>
            <a:ext cx="3956385" cy="279698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86873" y="4336676"/>
            <a:ext cx="5199528" cy="22434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по профилактике незаконного потребления наркотических средс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 и психотропных веществ, новых потенциально опасных психоактивных веществ, наркомании в муниципальном образовании город Павловск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6165" y="304800"/>
            <a:ext cx="5629836" cy="16763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по профилактике правонарушений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город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0904" y="1829897"/>
            <a:ext cx="5282697" cy="1990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профилактике терроризма и экстремизма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минимизации и (или) ликвидации последствий их проявлений 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16552" y="348097"/>
            <a:ext cx="1788704" cy="120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61,9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8009" y="2110067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31,1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401" y="4383065"/>
            <a:ext cx="1962492" cy="1165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164,4    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4254" y="348096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64,3 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941882" y="348096"/>
            <a:ext cx="1927211" cy="11517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66,9  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7068" y="5769161"/>
            <a:ext cx="1936377" cy="10888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171,0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05945" y="5769161"/>
            <a:ext cx="1990166" cy="10888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177,8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80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7" y="2281266"/>
            <a:ext cx="5426634" cy="406997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0321" y="331695"/>
            <a:ext cx="5087468" cy="17212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мероприятий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здоровья граждан от воздействия окружающего табачного 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 и последствий потребления табака на территории муниципального образования город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24164" y="2976283"/>
            <a:ext cx="4369071" cy="36000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Местной администрации;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товаров, работ, услуг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решения вопросов местного значения;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и повышение квалификации муниципальных служащих;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доплат за стаж к пенсии и пенсии за выслугу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натуральной помощи малообеспеченным гражданам, находящимся в трудной жизненной ситуации, которую он не может преодолеть самостоятельно, в виде обеспечения их топливом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55147" y="207446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140,4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87789" y="3322622"/>
            <a:ext cx="1811221" cy="1108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1 820,5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63" y="-10461"/>
            <a:ext cx="1538322" cy="229172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444780" y="1430593"/>
            <a:ext cx="1823096" cy="1172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146,1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11792" y="1438536"/>
            <a:ext cx="1738192" cy="1157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151,9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5508" y="4683624"/>
            <a:ext cx="1912052" cy="1024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1 885,7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69174" y="5582956"/>
            <a:ext cx="1912051" cy="1124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1 942,4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88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271" y="251692"/>
            <a:ext cx="2937367" cy="13688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органов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2638" y="63374"/>
            <a:ext cx="3403603" cy="1921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        13 949,0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13 848,8 тыс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                                         2021 год: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13 828,8 тыс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9092" y="2102530"/>
            <a:ext cx="3792070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исполнение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государственных полномочий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субвенций из бюджета Санкт-Петербурга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54154" y="648823"/>
            <a:ext cx="3792070" cy="1230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0966" y="4468909"/>
            <a:ext cx="2940422" cy="1519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 протоколов об административных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0836" y="3836898"/>
            <a:ext cx="3792070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 организации и осуществлению  уборки и санитарной очистки территорий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03142" y="5587255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15 659,7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4468" y="470423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7,2              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05802" y="1848972"/>
            <a:ext cx="1761564" cy="109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9 493,3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0021" y="2213992"/>
            <a:ext cx="3384505" cy="1402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                  25 160,2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25 956,2 тыс. руб.                                          2021 год: 26 918,0 тыс. руб.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012" y="3827929"/>
            <a:ext cx="721662" cy="11586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6676241" y="1328526"/>
            <a:ext cx="1696569" cy="9104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02706" y="5701550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233,7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55106" y="5853950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233,7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2880" y="5830940"/>
            <a:ext cx="2041534" cy="926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7,8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4804" y="5817168"/>
            <a:ext cx="1922348" cy="925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7,5 тыс. 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160030" y="5701550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16 927,8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60030" y="4460833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15 268,9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36306" y="2704443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9 982,4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336306" y="1511211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9 679,8   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4873272" y="3809938"/>
            <a:ext cx="959002" cy="11497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23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0"/>
            <a:ext cx="10058400" cy="669512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6080" y="376696"/>
            <a:ext cx="5549153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 в представительные органы муниципального образования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4450" y="2879002"/>
            <a:ext cx="4843605" cy="19646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2019 года будут проходить выборы депутатов органов местного самоуправления внутригородских муниципальных образований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98329" y="4390930"/>
            <a:ext cx="2073866" cy="1247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год:      2 200,0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28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86" y="3274497"/>
            <a:ext cx="4383691" cy="309940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77473" y="358588"/>
            <a:ext cx="6817655" cy="37651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приемному родителю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составляет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610,0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на одного приемного ребенка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ежемесячного пособия на одного ребенка, находящегося под опекой или переданного на воспитание в приемную семью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составляет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12 382,0 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436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003909"/>
              </p:ext>
            </p:extLst>
          </p:nvPr>
        </p:nvGraphicFramePr>
        <p:xfrm>
          <a:off x="862148" y="658813"/>
          <a:ext cx="1049165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1651"/>
              </a:tblGrid>
              <a:tr h="90645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Закона Санкт-Петербурга «О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бюджете Санкт-Петербурга на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 и на плановый период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2020-2021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годов»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06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Среднесрочный финансовый план внутригородского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образования Санкт-Петербурга город Павловск на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финансовый год и плановый период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2020-2021 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79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социально-экономического развития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города Павловска на очередной финансовый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2020-2021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Основные направления бюджетной и налоговой политики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 Павловск на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год и плановый период 2020-2021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6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ожидаемого исполнения бюджета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Санкт-Петербурга город Павловск за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программы внутригородского муниципального образования Санкт-Петербурга город Павловск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2019 год и плановый период 2020-2021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50018802"/>
              </p:ext>
            </p:extLst>
          </p:nvPr>
        </p:nvGraphicFramePr>
        <p:xfrm>
          <a:off x="2003124" y="67154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721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8137109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331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549076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918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26" y="1078278"/>
            <a:ext cx="7533884" cy="565041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52800" y="493060"/>
            <a:ext cx="6338046" cy="2384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196620, Санкт-Петербург,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Павловск, пер. Песчаный, д.11/16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465-17-73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1@m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-pavlovsk.ru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944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9071810" y="5500597"/>
            <a:ext cx="2666198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109,9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77935" y="6330093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404" y="193866"/>
            <a:ext cx="10515600" cy="13255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город Павловск на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b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2020-2021 годов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0" y="1851118"/>
            <a:ext cx="3652073" cy="207890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58" y="1851118"/>
            <a:ext cx="3263144" cy="2188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38" y="1960781"/>
            <a:ext cx="1872695" cy="1872695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2110847" y="3973339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404582" y="3930024"/>
            <a:ext cx="2249106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326880" y="3930024"/>
            <a:ext cx="2156059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0847" y="5563402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78 755,8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3720" y="5573322"/>
            <a:ext cx="2608620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91 865,7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6987" y="5588000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883550" y="1853524"/>
            <a:ext cx="2666198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11 350,6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89675" y="2580972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693552" y="306775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26971" y="282710"/>
            <a:ext cx="2249106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138620" y="282710"/>
            <a:ext cx="2156059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6112" y="1901651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79 725,4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47214" y="1889106"/>
            <a:ext cx="2608620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91 076,0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3424" y="1926249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693489" y="3400273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9023803" y="3336845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932236" y="3400273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3424" y="5031266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14029" y="4947022"/>
            <a:ext cx="2660073" cy="1004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13 592,5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4859" y="5018967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94 469,6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93489" y="5006668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80 877,1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14029" y="5687797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1609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1529" y="197906"/>
            <a:ext cx="8426824" cy="12364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на плановый период 2020-2021 годов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957" y="1561440"/>
            <a:ext cx="7987552" cy="7261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доходов определен в приложении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                                       «О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на 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66" y="2522242"/>
            <a:ext cx="5338749" cy="40040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88858" y="5082989"/>
            <a:ext cx="2393578" cy="466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70941" y="5432615"/>
            <a:ext cx="1313332" cy="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11 248,6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52159" y="3218334"/>
            <a:ext cx="1389530" cy="66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25 160,2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7498" y="5574475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42 347,0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25036" y="3881722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8898924" y="3290051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128415" y="5593980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8966620" y="5531227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68" y="720210"/>
            <a:ext cx="4454408" cy="334080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39752" y="2864224"/>
            <a:ext cx="23263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54224" y="3012141"/>
            <a:ext cx="1313332" cy="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11 260,4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98720" y="1407463"/>
            <a:ext cx="1389530" cy="66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25 956,2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3383" y="275216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42 508,8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21284" y="1878051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9845485" y="1547205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4992452" y="2832847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5163670" y="617365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2" y="3517194"/>
            <a:ext cx="4454408" cy="33408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831040" y="4675031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8481" y="5607424"/>
            <a:ext cx="23263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9986514" y="328293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5000226" y="444274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16905" y="6064624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11 281,9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3299" y="444274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26 918,0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633" y="4918654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42 677,2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4593" y="531223"/>
            <a:ext cx="7384869" cy="13672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14913" y="2171840"/>
            <a:ext cx="4450079" cy="2281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год: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38 300,0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2374731"/>
            <a:ext cx="4580965" cy="343572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91953" y="5045201"/>
            <a:ext cx="2796989" cy="15305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38 300,0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00564" y="5045201"/>
            <a:ext cx="2707342" cy="15305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3383" y="275216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42 508,8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</TotalTime>
  <Words>2635</Words>
  <Application>Microsoft Office PowerPoint</Application>
  <PresentationFormat>Широкоэкранный</PresentationFormat>
  <Paragraphs>277</Paragraphs>
  <Slides>43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Тема Office</vt:lpstr>
      <vt:lpstr>                </vt:lpstr>
      <vt:lpstr>Презентация PowerPoint</vt:lpstr>
      <vt:lpstr>Документы, используемые при составлении бюджета</vt:lpstr>
      <vt:lpstr>Презентация PowerPoint</vt:lpstr>
      <vt:lpstr>Основные параметры бюджета муниципального образования город Павловск на 2019 год  и на плановый период 2020-2021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Глава</dc:creator>
  <cp:lastModifiedBy>Glavbuh1</cp:lastModifiedBy>
  <cp:revision>153</cp:revision>
  <dcterms:created xsi:type="dcterms:W3CDTF">2017-11-29T08:18:55Z</dcterms:created>
  <dcterms:modified xsi:type="dcterms:W3CDTF">2019-01-23T13:49:13Z</dcterms:modified>
</cp:coreProperties>
</file>