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0" r:id="rId3"/>
    <p:sldId id="257" r:id="rId4"/>
    <p:sldId id="258" r:id="rId5"/>
    <p:sldId id="259" r:id="rId6"/>
    <p:sldId id="303" r:id="rId7"/>
    <p:sldId id="261" r:id="rId8"/>
    <p:sldId id="304" r:id="rId9"/>
    <p:sldId id="262" r:id="rId10"/>
    <p:sldId id="263" r:id="rId11"/>
    <p:sldId id="264" r:id="rId12"/>
    <p:sldId id="265" r:id="rId13"/>
    <p:sldId id="266" r:id="rId14"/>
    <p:sldId id="268" r:id="rId15"/>
    <p:sldId id="270" r:id="rId16"/>
    <p:sldId id="271" r:id="rId17"/>
    <p:sldId id="311" r:id="rId18"/>
    <p:sldId id="299" r:id="rId19"/>
    <p:sldId id="300" r:id="rId20"/>
    <p:sldId id="272" r:id="rId21"/>
    <p:sldId id="273" r:id="rId22"/>
    <p:sldId id="276" r:id="rId23"/>
    <p:sldId id="277" r:id="rId24"/>
    <p:sldId id="280" r:id="rId25"/>
    <p:sldId id="279" r:id="rId26"/>
    <p:sldId id="281" r:id="rId27"/>
    <p:sldId id="290" r:id="rId28"/>
    <p:sldId id="283" r:id="rId29"/>
    <p:sldId id="284" r:id="rId30"/>
    <p:sldId id="285" r:id="rId31"/>
    <p:sldId id="286" r:id="rId32"/>
    <p:sldId id="287" r:id="rId33"/>
    <p:sldId id="288" r:id="rId34"/>
    <p:sldId id="310" r:id="rId35"/>
    <p:sldId id="278" r:id="rId36"/>
    <p:sldId id="289" r:id="rId37"/>
    <p:sldId id="291" r:id="rId38"/>
    <p:sldId id="306" r:id="rId39"/>
    <p:sldId id="307" r:id="rId40"/>
    <p:sldId id="308" r:id="rId41"/>
    <p:sldId id="294" r:id="rId42"/>
    <p:sldId id="312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69" autoAdjust="0"/>
  </p:normalViewPr>
  <p:slideViewPr>
    <p:cSldViewPr snapToGrid="0">
      <p:cViewPr varScale="1">
        <p:scale>
          <a:sx n="99" d="100"/>
          <a:sy n="99" d="100"/>
        </p:scale>
        <p:origin x="9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Доходы по основным источникам доходов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0200910433070848E-2"/>
          <c:y val="8.9144618039824181E-2"/>
          <c:w val="0.90792408956692916"/>
          <c:h val="0.4250648729659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год, факт (тыс. руб.)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Налог, взимаемый в связи с применением упрощенной системы налогообложения</c:v>
                </c:pt>
                <c:pt idx="1">
                  <c:v>Единый налог на вмененный доход для отдельных видов деятельности</c:v>
                </c:pt>
                <c:pt idx="2">
                  <c:v>Налог, взимаемый  в связи с применением патентной системы налообложения, зачисляемый в бюджеты городов федерального значения</c:v>
                </c:pt>
                <c:pt idx="3">
                  <c:v>Арендная плата и поступления от продажи права на заключение договоров аренды земельных участков, за исключением земельных участков, предоставленных на инвестиционных условиях 4</c:v>
                </c:pt>
                <c:pt idx="4">
                  <c:v>Безвозмездные поступления (субвенции)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28001.5</c:v>
                </c:pt>
                <c:pt idx="1">
                  <c:v>10087.700000000001</c:v>
                </c:pt>
                <c:pt idx="2">
                  <c:v>667.9</c:v>
                </c:pt>
                <c:pt idx="3">
                  <c:v>8726.7000000000007</c:v>
                </c:pt>
                <c:pt idx="4">
                  <c:v>24756.7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год, факт (тыс. руб.)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Налог, взимаемый в связи с применением упрощенной системы налогообложения</c:v>
                </c:pt>
                <c:pt idx="1">
                  <c:v>Единый налог на вмененный доход для отдельных видов деятельности</c:v>
                </c:pt>
                <c:pt idx="2">
                  <c:v>Налог, взимаемый  в связи с применением патентной системы налообложения, зачисляемый в бюджеты городов федерального значения</c:v>
                </c:pt>
                <c:pt idx="3">
                  <c:v>Арендная плата и поступления от продажи права на заключение договоров аренды земельных участков, за исключением земельных участков, предоставленных на инвестиционных условиях 4</c:v>
                </c:pt>
                <c:pt idx="4">
                  <c:v>Безвозмездные поступления (субвенции)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41496</c:v>
                </c:pt>
                <c:pt idx="1">
                  <c:v>2725</c:v>
                </c:pt>
                <c:pt idx="2">
                  <c:v>1313.9</c:v>
                </c:pt>
                <c:pt idx="3">
                  <c:v>8674.1</c:v>
                </c:pt>
                <c:pt idx="4">
                  <c:v>25353.3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год, план (тыс. руб.)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Налог, взимаемый в связи с применением упрощенной системы налогообложения</c:v>
                </c:pt>
                <c:pt idx="1">
                  <c:v>Единый налог на вмененный доход для отдельных видов деятельности</c:v>
                </c:pt>
                <c:pt idx="2">
                  <c:v>Налог, взимаемый  в связи с применением патентной системы налообложения, зачисляемый в бюджеты городов федерального значения</c:v>
                </c:pt>
                <c:pt idx="3">
                  <c:v>Арендная плата и поступления от продажи права на заключение договоров аренды земельных участков, за исключением земельных участков, предоставленных на инвестиционных условиях 4</c:v>
                </c:pt>
                <c:pt idx="4">
                  <c:v>Безвозмездные поступления (субвенции)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36400</c:v>
                </c:pt>
                <c:pt idx="1">
                  <c:v>2000</c:v>
                </c:pt>
                <c:pt idx="2">
                  <c:v>1417</c:v>
                </c:pt>
                <c:pt idx="3">
                  <c:v>6000</c:v>
                </c:pt>
                <c:pt idx="4">
                  <c:v>30124.6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год, план (тыс. руб.)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Налог, взимаемый в связи с применением упрощенной системы налогообложения</c:v>
                </c:pt>
                <c:pt idx="1">
                  <c:v>Единый налог на вмененный доход для отдельных видов деятельности</c:v>
                </c:pt>
                <c:pt idx="2">
                  <c:v>Налог, взимаемый  в связи с применением патентной системы налообложения, зачисляемый в бюджеты городов федерального значения</c:v>
                </c:pt>
                <c:pt idx="3">
                  <c:v>Арендная плата и поступления от продажи права на заключение договоров аренды земельных участков, за исключением земельных участков, предоставленных на инвестиционных условиях 4</c:v>
                </c:pt>
                <c:pt idx="4">
                  <c:v>Безвозмездные поступления (субвенции)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37600</c:v>
                </c:pt>
                <c:pt idx="1">
                  <c:v>2935</c:v>
                </c:pt>
                <c:pt idx="2">
                  <c:v>1559</c:v>
                </c:pt>
                <c:pt idx="3">
                  <c:v>9236.2000000000007</c:v>
                </c:pt>
                <c:pt idx="4">
                  <c:v>27907.3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949488"/>
        <c:axId val="238949880"/>
      </c:barChart>
      <c:catAx>
        <c:axId val="23894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949880"/>
        <c:crosses val="autoZero"/>
        <c:auto val="1"/>
        <c:lblAlgn val="ctr"/>
        <c:lblOffset val="100"/>
        <c:noMultiLvlLbl val="0"/>
      </c:catAx>
      <c:valAx>
        <c:axId val="238949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894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год, факт (тыс.руб.)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 (благоустройство)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19286.2</c:v>
                </c:pt>
                <c:pt idx="1">
                  <c:v>76.8</c:v>
                </c:pt>
                <c:pt idx="2">
                  <c:v>4378.1000000000004</c:v>
                </c:pt>
                <c:pt idx="3">
                  <c:v>49271.8</c:v>
                </c:pt>
                <c:pt idx="4">
                  <c:v>49.6</c:v>
                </c:pt>
                <c:pt idx="5">
                  <c:v>1026.5999999999999</c:v>
                </c:pt>
                <c:pt idx="6">
                  <c:v>5865.2</c:v>
                </c:pt>
                <c:pt idx="7">
                  <c:v>8252.5</c:v>
                </c:pt>
                <c:pt idx="8">
                  <c:v>723.8</c:v>
                </c:pt>
                <c:pt idx="9">
                  <c:v>1597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год, план, тыс.руб.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 (благоустройство)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19260.400000000001</c:v>
                </c:pt>
                <c:pt idx="1">
                  <c:v>32</c:v>
                </c:pt>
                <c:pt idx="2">
                  <c:v>4858</c:v>
                </c:pt>
                <c:pt idx="3">
                  <c:v>44071.8</c:v>
                </c:pt>
                <c:pt idx="4">
                  <c:v>64</c:v>
                </c:pt>
                <c:pt idx="5">
                  <c:v>953.1</c:v>
                </c:pt>
                <c:pt idx="6">
                  <c:v>5985.4</c:v>
                </c:pt>
                <c:pt idx="7">
                  <c:v>8287.5</c:v>
                </c:pt>
                <c:pt idx="8">
                  <c:v>1128.0999999999999</c:v>
                </c:pt>
                <c:pt idx="9">
                  <c:v>2065.1999999999998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год, план,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 (благоустройство)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17697.599999999999</c:v>
                </c:pt>
                <c:pt idx="1">
                  <c:v>0</c:v>
                </c:pt>
                <c:pt idx="2">
                  <c:v>3884.4</c:v>
                </c:pt>
                <c:pt idx="3">
                  <c:v>40677.4</c:v>
                </c:pt>
                <c:pt idx="4">
                  <c:v>0</c:v>
                </c:pt>
                <c:pt idx="5">
                  <c:v>462.5</c:v>
                </c:pt>
                <c:pt idx="6">
                  <c:v>3313.8</c:v>
                </c:pt>
                <c:pt idx="7">
                  <c:v>8526.7000000000007</c:v>
                </c:pt>
                <c:pt idx="8">
                  <c:v>413.8</c:v>
                </c:pt>
                <c:pt idx="9">
                  <c:v>1740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год, план,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 (благоустройство)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19772.8</c:v>
                </c:pt>
                <c:pt idx="1">
                  <c:v>33.200000000000003</c:v>
                </c:pt>
                <c:pt idx="2">
                  <c:v>4944.3</c:v>
                </c:pt>
                <c:pt idx="3">
                  <c:v>38630.5</c:v>
                </c:pt>
                <c:pt idx="4">
                  <c:v>66.5</c:v>
                </c:pt>
                <c:pt idx="5">
                  <c:v>572.9</c:v>
                </c:pt>
                <c:pt idx="6">
                  <c:v>5230.8999999999996</c:v>
                </c:pt>
                <c:pt idx="7">
                  <c:v>8609.7999999999993</c:v>
                </c:pt>
                <c:pt idx="8">
                  <c:v>1128.0999999999999</c:v>
                </c:pt>
                <c:pt idx="9">
                  <c:v>2065.1999999999998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2020 </a:t>
            </a:r>
            <a:r>
              <a:rPr lang="ru-RU" dirty="0"/>
              <a:t>год, план,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год, план, тыс.руб.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 (благоустройство)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17697.599999999999</c:v>
                </c:pt>
                <c:pt idx="1">
                  <c:v>0</c:v>
                </c:pt>
                <c:pt idx="2">
                  <c:v>3884.4</c:v>
                </c:pt>
                <c:pt idx="3">
                  <c:v>40677.4</c:v>
                </c:pt>
                <c:pt idx="4">
                  <c:v>0</c:v>
                </c:pt>
                <c:pt idx="5">
                  <c:v>462.5</c:v>
                </c:pt>
                <c:pt idx="6">
                  <c:v>3313.8</c:v>
                </c:pt>
                <c:pt idx="7">
                  <c:v>8526.7000000000007</c:v>
                </c:pt>
                <c:pt idx="8">
                  <c:v>413.8</c:v>
                </c:pt>
                <c:pt idx="9">
                  <c:v>1740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год, план, тыс.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 (благоустройство)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17089.400000000001</c:v>
                </c:pt>
                <c:pt idx="1">
                  <c:v>81</c:v>
                </c:pt>
                <c:pt idx="2">
                  <c:v>3711.8</c:v>
                </c:pt>
                <c:pt idx="3">
                  <c:v>49135.1</c:v>
                </c:pt>
                <c:pt idx="4">
                  <c:v>70</c:v>
                </c:pt>
                <c:pt idx="5">
                  <c:v>1199.3</c:v>
                </c:pt>
                <c:pt idx="6">
                  <c:v>6458.7</c:v>
                </c:pt>
                <c:pt idx="7">
                  <c:v>8315.7000000000007</c:v>
                </c:pt>
                <c:pt idx="8">
                  <c:v>1217.2</c:v>
                </c:pt>
                <c:pt idx="9">
                  <c:v>2147.8000000000002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год, план, тыс. руб.2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 (благоустройство)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17093.5</c:v>
                </c:pt>
                <c:pt idx="1">
                  <c:v>84.2</c:v>
                </c:pt>
                <c:pt idx="2">
                  <c:v>3836.3</c:v>
                </c:pt>
                <c:pt idx="3">
                  <c:v>50134.7</c:v>
                </c:pt>
                <c:pt idx="4">
                  <c:v>70</c:v>
                </c:pt>
                <c:pt idx="5">
                  <c:v>1244.4000000000001</c:v>
                </c:pt>
                <c:pt idx="6">
                  <c:v>6483.3</c:v>
                </c:pt>
                <c:pt idx="7">
                  <c:v>8650.6</c:v>
                </c:pt>
                <c:pt idx="8">
                  <c:v>1238.9000000000001</c:v>
                </c:pt>
                <c:pt idx="9">
                  <c:v>2233.6999999999998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98346-2C0E-4BA0-AB5A-BF72BE10F75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B2BEF-E879-4BD2-8B5F-716248A26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8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8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7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50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4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3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5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9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8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6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9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2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9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0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1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46F9F-2231-4366-90D8-FD4ED340297B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5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84BF4491BC99B1E80D9AD7D65402E1B0B5227DE06B58CA3CC25B6881EC0DE6FA273EDC0CA949FD76M3gBN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53" y="99588"/>
            <a:ext cx="6370622" cy="47779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009529" cy="2233986"/>
          </a:xfrm>
        </p:spPr>
        <p:txBody>
          <a:bodyPr>
            <a:noAutofit/>
          </a:bodyPr>
          <a:lstStyle/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внутригородского муниципального образования Санкт-Петербурга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 Павловск на 2020 год и на плановый период 2021-2022 годов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29395" y="400594"/>
            <a:ext cx="7637416" cy="14804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29420" y="2012064"/>
            <a:ext cx="4132217" cy="21161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  2 000,0      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" y="2508235"/>
            <a:ext cx="4858512" cy="324002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55341" y="5042263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2 935,0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37319" y="5042263"/>
            <a:ext cx="2286000" cy="15375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2 906,0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94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4365" y="539930"/>
            <a:ext cx="9866812" cy="14282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8534" y="2145638"/>
            <a:ext cx="4441371" cy="22381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    1 417,0 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8" y="2402541"/>
            <a:ext cx="5283200" cy="39624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117771" y="5042263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1 559,0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52965" y="5042263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1 715,0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49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92776" y="261257"/>
            <a:ext cx="10223864" cy="28564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платы, а также средства от продажи права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заключение договоров аренды земельных участков, государственная собственность на которые не разграничена, расположенных в границах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3" y="3470801"/>
            <a:ext cx="3121152" cy="312115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522003" y="3352031"/>
            <a:ext cx="5405974" cy="15275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           6 000,0 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36202" y="511398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9 236,2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73670" y="511398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9 236,2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07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3109" y="330926"/>
            <a:ext cx="10241280" cy="18462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составляющие восстановительную стоимость зеленых насаждений внутриквартального озеленения и подлежащие зачислению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внутригородского муниципального образования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97230" y="2320577"/>
            <a:ext cx="3875314" cy="23948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228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9" y="3164540"/>
            <a:ext cx="4419600" cy="259976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607166" y="5000016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12,0 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34887" y="4986953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205,0  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01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58241" y="418012"/>
            <a:ext cx="9222376" cy="19594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Штрафы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статьями 12-37-1, 44 Закона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12.05.2010 №273-70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"Об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Санкт-Петербурге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22439" y="2648431"/>
            <a:ext cx="3910148" cy="21945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 546,6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05144" y="511398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561,0  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64132" y="511398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576,7  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avatars.mds.yandex.net/get-zen_doc/175411/pub_5b5730e0ad57b500a8c54791_5b5731ef48667b00a91b9461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4" y="1992570"/>
            <a:ext cx="3200877" cy="4676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955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58241" y="418012"/>
            <a:ext cx="9195994" cy="21638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из бюджета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(субвенции на выполнение отдельных государственных полномочий)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20118" y="2723277"/>
            <a:ext cx="5396753" cy="16584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   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30 124,6 тыс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7" y="2722198"/>
            <a:ext cx="3106674" cy="2194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91" y="4523190"/>
            <a:ext cx="2152527" cy="215252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06824" y="3240741"/>
            <a:ext cx="1945340" cy="623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Санкт-Петербурга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19250" y="5396753"/>
            <a:ext cx="1630539" cy="641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города Павловска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2940424" y="3012141"/>
            <a:ext cx="3030070" cy="19046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20118" y="4940004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27 907,3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85729" y="4916758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29 046,4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6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дотации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внутригородских муниципальных образований городов федерального значения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71439" y="3701584"/>
            <a:ext cx="5653655" cy="16974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             2 987,2 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4" y="2993089"/>
            <a:ext cx="4436036" cy="332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1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Субвенция бюджету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отдельных государственных полномочий Санкт-Петербурга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 осуществлению деятельности по опеке и попечительству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88722" y="2959200"/>
            <a:ext cx="5653655" cy="16974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             2 600,9 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4" y="2993089"/>
            <a:ext cx="4436036" cy="332702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23964" y="4988475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2 702,5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72238" y="4988475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2 813,1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4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внутригородских муниципальных образований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ребенка в семье опекуна и приемной семье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12840" y="2976281"/>
            <a:ext cx="5429538" cy="17432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            4 325,7 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96" y="3018033"/>
            <a:ext cx="4387104" cy="320624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526484" y="508222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4 494,0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58908" y="511398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4 677,5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13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внутригородских муниципальных образований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вознаграждение, причитающееся приемному родителю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19800" y="2883563"/>
            <a:ext cx="5599867" cy="16525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     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3 221,1 тыс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6" y="3110753"/>
            <a:ext cx="5181884" cy="30861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858179" y="4925722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3 060,2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86860" y="4925722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3 185,1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6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36560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59" y="125128"/>
            <a:ext cx="8829574" cy="6622181"/>
          </a:xfrm>
        </p:spPr>
      </p:pic>
    </p:spTree>
    <p:extLst>
      <p:ext uri="{BB962C8B-B14F-4D97-AF65-F5344CB8AC3E}">
        <p14:creationId xmlns:p14="http://schemas.microsoft.com/office/powerpoint/2010/main" val="2381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50942" cy="25639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Субвенция бюджету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отдельного государственного полномочия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определению должностных лиц, уполномоченных составлять протоколы об административных правонарушениях, и составлению протоколов об административных правонарушениях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30768" y="3465604"/>
            <a:ext cx="5268173" cy="15539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             7,5 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9" y="3768715"/>
            <a:ext cx="4451447" cy="250171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643026" y="5168234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7,8      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65045" y="5168234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8,1        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83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Субвенция бюджету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отдельных государственных полномочий Санкт-Петербурга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 осуществлению уборки и санитарной очистки территорий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41875" y="3003176"/>
            <a:ext cx="5608831" cy="18677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           16 982,2 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46" y="3003176"/>
            <a:ext cx="2500414" cy="322780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836202" y="511398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17 642,8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34460" y="5113981"/>
            <a:ext cx="2537012" cy="1554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18 362,6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73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44704" y="466165"/>
            <a:ext cx="9350189" cy="16943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бюджета муниципального образования город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авловск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4353" y="2375647"/>
            <a:ext cx="9072282" cy="16674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Направления расходования бюджетных средств определены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Санкт-Петербурга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23.09.2009 N 420-79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местного самоуправления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законе четко обозначены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местного значения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10).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44704" y="4222376"/>
            <a:ext cx="9161931" cy="24563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Полномочия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самоуправления, установленные законами Санкт-Петербурга, по вопросам, не отнесенным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вышеназванным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Санкт-Петербурга к вопросам местного значения, являются отдельными государственными полномочиями Санкт-Петербурга, передаваемыми для осуществления органам местного самоуправления.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Наделение органов местного самоуправления отдельными государственными полномочиями Санкт-Петербурга осуществляется законами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Санкт-Петербурга, и финансируется за счет средств бюджета Санкт-Петербурга, передаваемых в местные бюджеты в форме субвенций.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802916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42" y="2008095"/>
            <a:ext cx="5556378" cy="397836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59179" y="269305"/>
            <a:ext cx="6382871" cy="1658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вопросов местного значения на 2020 год и на плановый период 2021-2022 годов утверждено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муниципальных программ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09965" y="4516581"/>
            <a:ext cx="4165600" cy="16071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программами можно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на сайте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pavlovsk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5" y="2660493"/>
            <a:ext cx="34290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93" y="2698327"/>
            <a:ext cx="3359726" cy="22398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31" y="4385645"/>
            <a:ext cx="3182471" cy="2386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7" y="742443"/>
            <a:ext cx="3350192" cy="251264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999128" y="179294"/>
            <a:ext cx="7799295" cy="10219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подпрограммы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540157" y="2209799"/>
            <a:ext cx="5191656" cy="25806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внутриквартальных территорий, проектирование благоустройства, размещение, содержание, включая ремонт, оборудования и элементов благоустройства, размещение покрытий и контейнерных площадок на внутриквартальных территориях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10327341" y="824753"/>
            <a:ext cx="959224" cy="17839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39321" y="1708781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592,2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20963" y="5175910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1 011,0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29906" y="5175910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816,1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44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82663" y="222121"/>
            <a:ext cx="6125823" cy="17494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работ в сфере озеленения на территории муниципального образования город Павловск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94725" y="3505200"/>
            <a:ext cx="6503251" cy="14734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сбора и вывоза бытовых отходов и мусора с территории муниципального образования город Павловск, на которой расположены жилые дома частного жилищного фонда </a:t>
            </a:r>
            <a:endParaRPr lang="ru-RU" sz="1600" dirty="0"/>
          </a:p>
          <a:p>
            <a:pPr algn="ctr"/>
            <a:endParaRPr lang="ru-RU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4580965" y="116541"/>
            <a:ext cx="564776" cy="1219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4764102" y="3858097"/>
            <a:ext cx="358589" cy="13178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" y="313765"/>
            <a:ext cx="1962554" cy="1163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929"/>
            <a:ext cx="1260749" cy="12607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32" y="4419600"/>
            <a:ext cx="2626843" cy="190219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580965" y="5175909"/>
            <a:ext cx="1930398" cy="1246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31142" y="493058"/>
            <a:ext cx="1860176" cy="1219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2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087,8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81474" y="5175909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25,7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587963" y="5175909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26,7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75369" y="1846359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2 942,3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46286" y="1867933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3 046,1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08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248400" y="398586"/>
            <a:ext cx="5585009" cy="15429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Размещение, содержание спортивных, детских площадок, включая ремонт расположенных на них элементов благоустройства, на внутриквартальных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21506" y="4065494"/>
            <a:ext cx="5390776" cy="11878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Временное размещение, содержание, включая ремонт, элементов оформления города Павловска к мероприятиям на внутриквартальных территориях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2" y="2125657"/>
            <a:ext cx="4875919" cy="241638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421836" y="268942"/>
            <a:ext cx="1891553" cy="1111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15 599,8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6" y="214467"/>
            <a:ext cx="2493069" cy="1911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1" y="4686498"/>
            <a:ext cx="3613730" cy="209080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76917" y="5065059"/>
            <a:ext cx="2017059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 4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412,0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5696191" y="214467"/>
            <a:ext cx="525315" cy="13095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5507932" y="4164551"/>
            <a:ext cx="376518" cy="8149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17859" y="2087753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12 409,5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75905" y="2087754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11 326,0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89269" y="5361914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4 599,2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616138" y="5361915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4 599,2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59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1" y="294949"/>
            <a:ext cx="4668309" cy="3501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73" y="3164167"/>
            <a:ext cx="2996454" cy="299645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804212" y="378759"/>
            <a:ext cx="4831976" cy="22635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содержание дорог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расположенных в пределах границ муниципального образования город Павловск (в соответствии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утвержденным Правительством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9271" y="4318376"/>
            <a:ext cx="4392706" cy="18493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и финансировании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временного трудоустройства несовершеннолетних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от 14 до 18 лет в свободное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08037" y="658718"/>
            <a:ext cx="2017059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  3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343,0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39017" y="4349751"/>
            <a:ext cx="2017059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541,4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80175" y="2433544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3 836,8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45980" y="2433544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3 993,3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63117" y="5441206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1 092,2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560146" y="5441206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1 135,9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35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65" y="2725093"/>
            <a:ext cx="5030952" cy="377321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445624" y="121920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2088" y="144751"/>
            <a:ext cx="5876054" cy="14240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работ 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военно-патриотическому воспитанию граждан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город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</a:t>
            </a:r>
            <a:endParaRPr lang="ru-RU" sz="2400" dirty="0"/>
          </a:p>
          <a:p>
            <a:pPr algn="ctr"/>
            <a:endParaRPr lang="ru-RU" sz="2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1" y="149600"/>
            <a:ext cx="2255110" cy="1507184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7497296" y="1909505"/>
            <a:ext cx="1882094" cy="12163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50,9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49469" y="1909505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50,9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3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26" y="790916"/>
            <a:ext cx="7783215" cy="5012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71" y="3308011"/>
            <a:ext cx="4585529" cy="34391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63" y="5162375"/>
            <a:ext cx="1992343" cy="149474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117475" y="338154"/>
            <a:ext cx="5907741" cy="10936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Культура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досуг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1651" y="1327898"/>
            <a:ext cx="2868707" cy="2277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местных и участие в организации и проведении городских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праздничных и иных зрелищных мероприятий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43099" y="1297702"/>
            <a:ext cx="2868707" cy="2277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досуговых мероприятий для жителей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Павловск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07" y="3662242"/>
            <a:ext cx="1884993" cy="12751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2 286,5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51956" y="3662242"/>
            <a:ext cx="1953406" cy="119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1 027,3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4369289" y="1633318"/>
            <a:ext cx="959223" cy="16058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09640" y="5518781"/>
            <a:ext cx="1959701" cy="115171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   2 220,8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55514" y="5284757"/>
            <a:ext cx="1809687" cy="1123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3 010,1  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6276" y="5284757"/>
            <a:ext cx="1875474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3 010,1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058480" y="5459638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2 220,8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2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565" y="4955177"/>
            <a:ext cx="10474233" cy="163843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используемые при составлении бюджета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09" y="388710"/>
            <a:ext cx="4374707" cy="4351338"/>
          </a:xfrm>
        </p:spPr>
      </p:pic>
    </p:spTree>
    <p:extLst>
      <p:ext uri="{BB962C8B-B14F-4D97-AF65-F5344CB8AC3E}">
        <p14:creationId xmlns:p14="http://schemas.microsoft.com/office/powerpoint/2010/main" val="170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" y="1465700"/>
            <a:ext cx="11742029" cy="53923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083860" y="403412"/>
            <a:ext cx="6024282" cy="26445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Обеспечение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развития на территории муниципального образования город Павловск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массового спорта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организация и проведение официальных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физкультурных мероприятий, физкультурно-оздоровительных мероприятий и спортивных мероприятий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547412" y="823865"/>
            <a:ext cx="2176825" cy="1426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413,8 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6" y="261471"/>
            <a:ext cx="2032000" cy="2032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099676" y="5246021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1 128,1  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4254" y="5153977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1 128,1  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45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54187" y="358589"/>
            <a:ext cx="5549153" cy="16853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Периодические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учреждённые представительным органом местного самоуправления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547413" y="751438"/>
            <a:ext cx="2022916" cy="1498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 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740,0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6" y="2097741"/>
            <a:ext cx="4105835" cy="41058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84" y="2767852"/>
            <a:ext cx="4114800" cy="2933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727" y="5018834"/>
            <a:ext cx="2857500" cy="157162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984217" y="3488459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2 065,2 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18691" y="5125693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2 065,2 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6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64" y="138604"/>
            <a:ext cx="2474257" cy="18556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703295"/>
            <a:ext cx="3325905" cy="2494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60" y="3541059"/>
            <a:ext cx="5189105" cy="290914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849908" y="146981"/>
            <a:ext cx="3833695" cy="145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66,5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                                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69,2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4118" y="113304"/>
            <a:ext cx="4338829" cy="14868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мероприятиях по охране окружающей среды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границах муниципального образования город Павловск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62947" y="1994297"/>
            <a:ext cx="3485584" cy="15467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Содействие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малого бизнеса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 город Павловск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4118" y="4197724"/>
            <a:ext cx="6069107" cy="21492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Проведение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и обучения неработающего населения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 защиты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 в чрезвычайных ситуациях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способам защиты от опасностей, возникающих при ведении военных действий или вследствие этих действий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39354" y="2124364"/>
            <a:ext cx="3666319" cy="1416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15,3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                                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16,0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53716" y="5272368"/>
            <a:ext cx="3833695" cy="145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33,2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                                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34,6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19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" y="1981199"/>
            <a:ext cx="2773450" cy="267606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378199" y="2969146"/>
            <a:ext cx="1904780" cy="11512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24,4 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91324" y="2953554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25,4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226" y="3765176"/>
            <a:ext cx="3956385" cy="279698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86873" y="4336676"/>
            <a:ext cx="5199528" cy="22434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мероприятиях по профилактике незаконного потребления наркотических средс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 и психотропных веществ, новых потенциально опасных психоактивных веществ, наркомании в муниципальном образовании город Павловск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6165" y="304800"/>
            <a:ext cx="5629836" cy="16763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деятельности по профилактике правонарушений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образовании город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10904" y="1829897"/>
            <a:ext cx="5282697" cy="19901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профилактике терроризма и экстремизма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минимизации и (или) ликвидации последствий их проявлений на территории муниципального образования город Павловск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16552" y="348097"/>
            <a:ext cx="1788704" cy="1206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11,8     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8009" y="2110067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11,8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86401" y="4383065"/>
            <a:ext cx="1962492" cy="1165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115,2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54254" y="348096"/>
            <a:ext cx="1959701" cy="1151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18,8  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941882" y="348096"/>
            <a:ext cx="1927211" cy="11517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19,6 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7068" y="5769161"/>
            <a:ext cx="1936377" cy="10888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135,7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105945" y="5769161"/>
            <a:ext cx="1990166" cy="10888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140,4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80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2" y="523774"/>
            <a:ext cx="4880334" cy="366025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248400" y="398585"/>
            <a:ext cx="5774602" cy="19553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мер по профилактике дорожно-транспортного травматизма на территории муниципального образования город Павловск, включая размещение, содержание и ремонт искусственных неровностей на внутриквартальных проездах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85210" y="398585"/>
            <a:ext cx="2263740" cy="1294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274,4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2002" y="4643112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408,3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98021" y="4643112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20221 год:     416,8 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http://mbt-helios.ru/sites/default/files/plakat-pravila-bezopasnogo-povedeniya-na-dorogah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040" y="2426329"/>
            <a:ext cx="6378363" cy="4310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938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7" y="2281266"/>
            <a:ext cx="5426634" cy="406997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00321" y="331695"/>
            <a:ext cx="5087468" cy="17212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Участие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 мероприятий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охране здоровья граждан от воздействия окружающего табачного 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 и последствий потребления табака на территории муниципального образования город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24164" y="2976283"/>
            <a:ext cx="4369071" cy="36000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расходы,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взносов;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фонд Местной администрации;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фондов;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товаров, работ, услуг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муниципальных нужд;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и повышение квалификации муниципальных служащих;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доплат за стаж к пенсии и пенсии за выслугу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лет;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натуральной помощи малообеспеченным гражданам, находящимся в трудной жизненной ситуации, которую он не может преодолеть самостоятельно, в виде обеспечения их топливом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55147" y="207446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91,5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87789" y="3322622"/>
            <a:ext cx="1811221" cy="1108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1 971,4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63" y="-10461"/>
            <a:ext cx="1538322" cy="229172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444780" y="1430593"/>
            <a:ext cx="1823096" cy="11729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100,2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11792" y="1438536"/>
            <a:ext cx="1738192" cy="11570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104,3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25508" y="4683624"/>
            <a:ext cx="1912052" cy="1024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2 108,1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69174" y="5582956"/>
            <a:ext cx="1912051" cy="11249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2 154,4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88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5271" y="251692"/>
            <a:ext cx="2937367" cy="13688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органов местного самоуправления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72638" y="63374"/>
            <a:ext cx="3403603" cy="1921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                15 405,7 тыс. руб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14 514,6 тыс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            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15 043,0 тыс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9092" y="2102530"/>
            <a:ext cx="3792070" cy="16853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исполнение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государственных полномочий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субвенций из бюджета Санкт-Петербурга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54154" y="648823"/>
            <a:ext cx="3792070" cy="12304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опеке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попечительству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0966" y="4468909"/>
            <a:ext cx="2940422" cy="15195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составлению протоколов об административных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0836" y="3836898"/>
            <a:ext cx="3792070" cy="16853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 организации и осуществлению  уборки и санитарной очистки территорий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03142" y="5587255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16 982,2 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04468" y="4704231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7,5               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05802" y="1848972"/>
            <a:ext cx="1761564" cy="1098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10 147,7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40021" y="2213992"/>
            <a:ext cx="3384505" cy="1402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год:      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27 137,4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27 907,3 тыс. руб.                                          2022 год: 29 046,4 тыс. руб.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012" y="3827929"/>
            <a:ext cx="721662" cy="11586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6676241" y="1328526"/>
            <a:ext cx="1696569" cy="9104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52880" y="5830940"/>
            <a:ext cx="2041534" cy="9262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8,1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4804" y="5817168"/>
            <a:ext cx="1922348" cy="9252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7,8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160030" y="5701550"/>
            <a:ext cx="1676400" cy="1040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18 362,6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160030" y="4460833"/>
            <a:ext cx="1676400" cy="1040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17 642,8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336306" y="2704443"/>
            <a:ext cx="1676400" cy="1040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    10 675,7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336306" y="1511211"/>
            <a:ext cx="1676400" cy="10408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10 256,7      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4873272" y="3809938"/>
            <a:ext cx="959002" cy="114972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23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86" y="3274497"/>
            <a:ext cx="4383691" cy="309940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277473" y="358588"/>
            <a:ext cx="6817655" cy="37651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 приемному родителю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составляет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12 071,00 руб.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 на одного приемного ребенка 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ежемесячного пособия на одного ребенка, находящегося под опекой или переданного на воспитание в приемную семью в 2020 году составляет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12 874,00 руб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4367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74357681"/>
              </p:ext>
            </p:extLst>
          </p:nvPr>
        </p:nvGraphicFramePr>
        <p:xfrm>
          <a:off x="2003124" y="67154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3721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59772473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533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874989"/>
              </p:ext>
            </p:extLst>
          </p:nvPr>
        </p:nvGraphicFramePr>
        <p:xfrm>
          <a:off x="862148" y="658813"/>
          <a:ext cx="10491651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1651"/>
              </a:tblGrid>
              <a:tr h="90645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 Закона Санкт-Петербурга «О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бюджете Санкт-Петербурга на 2020 год и на плановый период 2021-2022 годов»</a:t>
                      </a:r>
                      <a:endParaRPr lang="ru-RU" sz="18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9064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Среднесрочный финансовый план внутригородского</a:t>
                      </a:r>
                      <a:r>
                        <a:rPr lang="ru-RU" sz="18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образования Санкт-Петербурга город Павловск на 2020 финансовый год и плановый период 2021-2022 годов</a:t>
                      </a:r>
                      <a:endParaRPr lang="ru-RU" sz="18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79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социально-экономического развития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 образования города Павловска на очередной финансовый 2020 год и плановый период 2021-2022 годов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Основные направления бюджетной и налоговой политики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 образования город Павловск на 2020 год и плановый период 2021-2022 годов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6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ожидаемого исполнения бюджета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 образования Санкт-Петербурга город Павловск за 2019 год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Муниципальные программы внутригородского муниципального образования Санкт-Петербурга город Павловск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2020 год и плановый период 2021-2022 годов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8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0900314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918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26" y="1078278"/>
            <a:ext cx="7533884" cy="565041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352800" y="493060"/>
            <a:ext cx="6338046" cy="23846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связь: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196620, Санкт-Петербург,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Павловск, пер. Песчаный, д.11/16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465-17-73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1@m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-pavlovsk.ru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9449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8404" y="193866"/>
            <a:ext cx="10515600" cy="132556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муниципального образования город Павловск на 2020 год </a:t>
            </a:r>
            <a:b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2021-2022 годов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38" y="1894432"/>
            <a:ext cx="3652073" cy="207890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975" y="1851118"/>
            <a:ext cx="3263144" cy="2188126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2110847" y="3973339"/>
            <a:ext cx="2270876" cy="154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551994" y="3973339"/>
            <a:ext cx="2249106" cy="154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10847" y="5563402"/>
            <a:ext cx="2405629" cy="99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716,2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72237" y="5515275"/>
            <a:ext cx="2608620" cy="1039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76 716,2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6987" y="5588000"/>
            <a:ext cx="1410046" cy="966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8883550" y="1853524"/>
            <a:ext cx="2666198" cy="1039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1 243,7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889675" y="2580972"/>
            <a:ext cx="2660073" cy="5279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остатков средств на счетах по учету средств местного бюджета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693552" y="306775"/>
            <a:ext cx="2270876" cy="154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926971" y="282710"/>
            <a:ext cx="2249106" cy="154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9138620" y="282710"/>
            <a:ext cx="2156059" cy="154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26112" y="1901651"/>
            <a:ext cx="2405629" cy="99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79 810,5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47214" y="1889106"/>
            <a:ext cx="2608620" cy="1039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81 054,2 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3424" y="1926249"/>
            <a:ext cx="1410046" cy="966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693489" y="3400273"/>
            <a:ext cx="2270876" cy="154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9023803" y="3336845"/>
            <a:ext cx="2270876" cy="154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5932236" y="3400273"/>
            <a:ext cx="2270876" cy="154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3424" y="5031266"/>
            <a:ext cx="1410046" cy="966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914029" y="4947022"/>
            <a:ext cx="2660073" cy="1004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1 911,2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64859" y="5018967"/>
            <a:ext cx="2405629" cy="99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83 196,5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93489" y="5006668"/>
            <a:ext cx="2405629" cy="99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81 285,3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914029" y="5687797"/>
            <a:ext cx="2660073" cy="5279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остатков средств на счетах по учету средств местного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41609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51529" y="197906"/>
            <a:ext cx="8426824" cy="12364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на 2020 год и на плановый период 2021-2022 годов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2957" y="1561440"/>
            <a:ext cx="7987552" cy="7261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Перечень источников доходов определен в приложении 9 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                                       «О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на 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66" y="2522242"/>
            <a:ext cx="5338749" cy="400406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988858" y="5082989"/>
            <a:ext cx="2393578" cy="466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естного бюджета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70941" y="5432615"/>
            <a:ext cx="1313332" cy="681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6 774,6 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52159" y="3218334"/>
            <a:ext cx="1389530" cy="66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30 124,6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7498" y="5574475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39 817,0            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25036" y="3881722"/>
            <a:ext cx="1721223" cy="5125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 9"/>
          <p:cNvSpPr/>
          <p:nvPr/>
        </p:nvSpPr>
        <p:spPr>
          <a:xfrm>
            <a:off x="8898924" y="3290051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 10"/>
          <p:cNvSpPr/>
          <p:nvPr/>
        </p:nvSpPr>
        <p:spPr>
          <a:xfrm>
            <a:off x="3128415" y="5593980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8966620" y="5531227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68" y="720210"/>
            <a:ext cx="4454408" cy="334080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539752" y="2864224"/>
            <a:ext cx="232634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естного бюджета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654224" y="3012141"/>
            <a:ext cx="1313332" cy="681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9 809,2 тыс. р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98720" y="1407463"/>
            <a:ext cx="1389530" cy="66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27 907,3 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73383" y="2752163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42 094,0            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21284" y="1878051"/>
            <a:ext cx="1721223" cy="5125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 9"/>
          <p:cNvSpPr/>
          <p:nvPr/>
        </p:nvSpPr>
        <p:spPr>
          <a:xfrm>
            <a:off x="9845485" y="1547205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вно 10"/>
          <p:cNvSpPr/>
          <p:nvPr/>
        </p:nvSpPr>
        <p:spPr>
          <a:xfrm>
            <a:off x="4992452" y="2832847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5163670" y="6173653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2" y="3517194"/>
            <a:ext cx="4454408" cy="334080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831040" y="4675031"/>
            <a:ext cx="1721223" cy="5125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28481" y="5607424"/>
            <a:ext cx="232634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естного бюджета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9986514" y="3282933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вно 16"/>
          <p:cNvSpPr/>
          <p:nvPr/>
        </p:nvSpPr>
        <p:spPr>
          <a:xfrm>
            <a:off x="5000226" y="4442743"/>
            <a:ext cx="653235" cy="5199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16905" y="6064624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10 017,9 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53299" y="4442743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29 046,4 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633" y="4918654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42 221,0            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24593" y="531223"/>
            <a:ext cx="7384869" cy="13672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упрощенной системы налогообложения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14913" y="2171840"/>
            <a:ext cx="4450079" cy="22816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год: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36 400,0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" y="2374731"/>
            <a:ext cx="4580965" cy="343572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091953" y="5045201"/>
            <a:ext cx="2796989" cy="15305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     37 600,0    тыс. руб.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00564" y="5045201"/>
            <a:ext cx="2707342" cy="15305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37 600,0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6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1606</TotalTime>
  <Words>2279</Words>
  <Application>Microsoft Office PowerPoint</Application>
  <PresentationFormat>Широкоэкранный</PresentationFormat>
  <Paragraphs>248</Paragraphs>
  <Slides>42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Тема Office</vt:lpstr>
      <vt:lpstr>                </vt:lpstr>
      <vt:lpstr>Презентация PowerPoint</vt:lpstr>
      <vt:lpstr>Документы, используемые при составлении бюджета</vt:lpstr>
      <vt:lpstr>Презентация PowerPoint</vt:lpstr>
      <vt:lpstr>Основные параметры бюджета муниципального образования город Павловск на 2020 год  и на плановый период 2021-2022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Глава</dc:creator>
  <cp:lastModifiedBy>Glavbuh1</cp:lastModifiedBy>
  <cp:revision>222</cp:revision>
  <dcterms:created xsi:type="dcterms:W3CDTF">2017-11-29T08:18:55Z</dcterms:created>
  <dcterms:modified xsi:type="dcterms:W3CDTF">2021-01-13T14:24:55Z</dcterms:modified>
</cp:coreProperties>
</file>