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19" r:id="rId3"/>
    <p:sldId id="257" r:id="rId4"/>
    <p:sldId id="258" r:id="rId5"/>
    <p:sldId id="259" r:id="rId6"/>
    <p:sldId id="303" r:id="rId7"/>
    <p:sldId id="261" r:id="rId8"/>
    <p:sldId id="304" r:id="rId9"/>
    <p:sldId id="264" r:id="rId10"/>
    <p:sldId id="266" r:id="rId11"/>
    <p:sldId id="270" r:id="rId12"/>
    <p:sldId id="271" r:id="rId13"/>
    <p:sldId id="311" r:id="rId14"/>
    <p:sldId id="299" r:id="rId15"/>
    <p:sldId id="300" r:id="rId16"/>
    <p:sldId id="272" r:id="rId17"/>
    <p:sldId id="273" r:id="rId18"/>
    <p:sldId id="276" r:id="rId19"/>
    <p:sldId id="277" r:id="rId20"/>
    <p:sldId id="280" r:id="rId21"/>
    <p:sldId id="313" r:id="rId22"/>
    <p:sldId id="281" r:id="rId23"/>
    <p:sldId id="314" r:id="rId24"/>
    <p:sldId id="312" r:id="rId25"/>
    <p:sldId id="315" r:id="rId26"/>
    <p:sldId id="279" r:id="rId27"/>
    <p:sldId id="316" r:id="rId28"/>
    <p:sldId id="290" r:id="rId29"/>
    <p:sldId id="283" r:id="rId30"/>
    <p:sldId id="284" r:id="rId31"/>
    <p:sldId id="285" r:id="rId32"/>
    <p:sldId id="286" r:id="rId33"/>
    <p:sldId id="287" r:id="rId34"/>
    <p:sldId id="288" r:id="rId35"/>
    <p:sldId id="310" r:id="rId36"/>
    <p:sldId id="278" r:id="rId37"/>
    <p:sldId id="289" r:id="rId38"/>
    <p:sldId id="291" r:id="rId39"/>
    <p:sldId id="317" r:id="rId40"/>
    <p:sldId id="307" r:id="rId41"/>
    <p:sldId id="308" r:id="rId42"/>
    <p:sldId id="318" r:id="rId43"/>
    <p:sldId id="294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69" autoAdjust="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2021 </a:t>
            </a:r>
            <a:r>
              <a:rPr lang="ru-RU" dirty="0"/>
              <a:t>год, </a:t>
            </a:r>
            <a:r>
              <a:rPr lang="ru-RU" dirty="0" smtClean="0"/>
              <a:t>исполнен</a:t>
            </a:r>
            <a:r>
              <a:rPr lang="ru-RU" baseline="0" dirty="0" smtClean="0"/>
              <a:t> бюджет по расходам</a:t>
            </a:r>
            <a:r>
              <a:rPr lang="ru-RU" dirty="0" smtClean="0"/>
              <a:t> (тыс. руб</a:t>
            </a:r>
            <a:r>
              <a:rPr lang="ru-RU" dirty="0"/>
              <a:t>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год, факт (тыс.руб.)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 (благоустройство)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18286.900000000001</c:v>
                </c:pt>
                <c:pt idx="1">
                  <c:v>3582.8</c:v>
                </c:pt>
                <c:pt idx="2">
                  <c:v>38157.199999999997</c:v>
                </c:pt>
                <c:pt idx="3">
                  <c:v>522.70000000000005</c:v>
                </c:pt>
                <c:pt idx="4">
                  <c:v>2311.1</c:v>
                </c:pt>
                <c:pt idx="5">
                  <c:v>8693</c:v>
                </c:pt>
                <c:pt idx="6">
                  <c:v>293.89999999999998</c:v>
                </c:pt>
                <c:pt idx="7">
                  <c:v>1922.7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год, план, тыс.руб.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 (благоустройство)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20095.3</c:v>
                </c:pt>
                <c:pt idx="1">
                  <c:v>4122.2</c:v>
                </c:pt>
                <c:pt idx="2">
                  <c:v>47014.2</c:v>
                </c:pt>
                <c:pt idx="3">
                  <c:v>803.9</c:v>
                </c:pt>
                <c:pt idx="4">
                  <c:v>3660.8</c:v>
                </c:pt>
                <c:pt idx="5">
                  <c:v>8296.7000000000007</c:v>
                </c:pt>
                <c:pt idx="6">
                  <c:v>386.7</c:v>
                </c:pt>
                <c:pt idx="7">
                  <c:v>1923.3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год, план,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 (благоустройство)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19260.400000000001</c:v>
                </c:pt>
                <c:pt idx="1">
                  <c:v>4858</c:v>
                </c:pt>
                <c:pt idx="2">
                  <c:v>44071.8</c:v>
                </c:pt>
                <c:pt idx="3">
                  <c:v>953.1</c:v>
                </c:pt>
                <c:pt idx="4">
                  <c:v>5985.4</c:v>
                </c:pt>
                <c:pt idx="5">
                  <c:v>8287.5</c:v>
                </c:pt>
                <c:pt idx="6">
                  <c:v>1128.0999999999999</c:v>
                </c:pt>
                <c:pt idx="7">
                  <c:v>2065.1999999999998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год, план,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 (благоустройство)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19772.8</c:v>
                </c:pt>
                <c:pt idx="1">
                  <c:v>4944.3</c:v>
                </c:pt>
                <c:pt idx="2">
                  <c:v>38630.5</c:v>
                </c:pt>
                <c:pt idx="3">
                  <c:v>572.9</c:v>
                </c:pt>
                <c:pt idx="4">
                  <c:v>5230.8999999999996</c:v>
                </c:pt>
                <c:pt idx="5">
                  <c:v>8609.7999999999993</c:v>
                </c:pt>
                <c:pt idx="6">
                  <c:v>1128.0999999999999</c:v>
                </c:pt>
                <c:pt idx="7">
                  <c:v>2065.1999999999998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2022 </a:t>
            </a:r>
            <a:r>
              <a:rPr lang="ru-RU" dirty="0"/>
              <a:t>год, </a:t>
            </a:r>
            <a:r>
              <a:rPr lang="ru-RU" dirty="0" smtClean="0"/>
              <a:t>план по расходам, </a:t>
            </a:r>
            <a:r>
              <a:rPr lang="ru-RU" dirty="0"/>
              <a:t>тыс</a:t>
            </a:r>
            <a:r>
              <a:rPr lang="ru-RU" dirty="0" smtClean="0"/>
              <a:t>. руб</a:t>
            </a:r>
            <a:r>
              <a:rPr lang="ru-RU" dirty="0"/>
              <a:t>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год, план, тыс.руб.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 (благоустройство)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22031.5</c:v>
                </c:pt>
                <c:pt idx="1">
                  <c:v>4514.5</c:v>
                </c:pt>
                <c:pt idx="2">
                  <c:v>56916.7</c:v>
                </c:pt>
                <c:pt idx="3">
                  <c:v>1527.5</c:v>
                </c:pt>
                <c:pt idx="4">
                  <c:v>4571.1000000000004</c:v>
                </c:pt>
                <c:pt idx="5">
                  <c:v>8603.6</c:v>
                </c:pt>
                <c:pt idx="6">
                  <c:v>1291.5999999999999</c:v>
                </c:pt>
                <c:pt idx="7">
                  <c:v>2046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год, план,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 (благоустройство)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17089.400000000001</c:v>
                </c:pt>
                <c:pt idx="1">
                  <c:v>3711.8</c:v>
                </c:pt>
                <c:pt idx="2">
                  <c:v>49135.1</c:v>
                </c:pt>
                <c:pt idx="3">
                  <c:v>1199.3</c:v>
                </c:pt>
                <c:pt idx="4">
                  <c:v>6458.7</c:v>
                </c:pt>
                <c:pt idx="5">
                  <c:v>8315.7000000000007</c:v>
                </c:pt>
                <c:pt idx="6">
                  <c:v>1217.2</c:v>
                </c:pt>
                <c:pt idx="7">
                  <c:v>2147.8000000000002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год, план,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 (благоустройство)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17093.5</c:v>
                </c:pt>
                <c:pt idx="1">
                  <c:v>3836.3</c:v>
                </c:pt>
                <c:pt idx="2">
                  <c:v>50134.7</c:v>
                </c:pt>
                <c:pt idx="3">
                  <c:v>1244.4000000000001</c:v>
                </c:pt>
                <c:pt idx="4">
                  <c:v>6483.3</c:v>
                </c:pt>
                <c:pt idx="5">
                  <c:v>8650.6</c:v>
                </c:pt>
                <c:pt idx="6">
                  <c:v>1238.9000000000001</c:v>
                </c:pt>
                <c:pt idx="7">
                  <c:v>2233.6999999999998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Сравнение расходной части бюджета за 2021</a:t>
            </a:r>
            <a:r>
              <a:rPr lang="ru-RU" baseline="0" dirty="0" smtClean="0"/>
              <a:t> и 2022 года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Расходы за 2021 год, тыс.руб.</c:v>
                </c:pt>
                <c:pt idx="1">
                  <c:v>Планирумые расходы на 2022 год, тыс. руб.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73795.100000000006</c:v>
                </c:pt>
                <c:pt idx="1">
                  <c:v>101525.9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818648"/>
        <c:axId val="211818256"/>
      </c:barChart>
      <c:catAx>
        <c:axId val="21181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818256"/>
        <c:crosses val="autoZero"/>
        <c:auto val="1"/>
        <c:lblAlgn val="ctr"/>
        <c:lblOffset val="100"/>
        <c:noMultiLvlLbl val="0"/>
      </c:catAx>
      <c:valAx>
        <c:axId val="21181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818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98346-2C0E-4BA0-AB5A-BF72BE10F753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B2BEF-E879-4BD2-8B5F-716248A26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47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88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86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78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383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50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54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3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5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9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8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6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9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2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9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70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1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46F9F-2231-4366-90D8-FD4ED340297B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5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84BF4491BC99B1E80D9AD7D65402E1B0B5227DE06B58CA3CC25B6881EC0DE6FA273EDC0CA949FD76M3gBN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o-pavlovsk.ru/wp-content/uploads/protokol-byudzhet-2022.do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-pavlovsk.ru/wp-content/uploads/Publichnye-slushaniya-otchet-byudzhet-2021.doc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23" y="99589"/>
            <a:ext cx="6756756" cy="4374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01632"/>
            <a:ext cx="9009529" cy="1834392"/>
          </a:xfrm>
        </p:spPr>
        <p:txBody>
          <a:bodyPr>
            <a:noAutofit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внутригородского муниципального образования города федерального значения Санкт-Петербурга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 Павловск на 2022 год и на плановый период 2023-2024 годов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3109" y="330926"/>
            <a:ext cx="10241280" cy="18462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составляющие восстановительную стоимость зеленых насаждений внутриквартального озеленения и подлежащие зачислению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внутригородского муниципального образования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97230" y="2320577"/>
            <a:ext cx="3875314" cy="23948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57,5         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9" y="3164540"/>
            <a:ext cx="4419600" cy="259976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607166" y="5000016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110,0  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34887" y="4986953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120,0  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0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58241" y="418012"/>
            <a:ext cx="9195994" cy="21638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из бюджета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(дотации на выравнивание бюджетной обеспеченности, субвенции на выполнение отдельных государственных полномочий)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20118" y="2723277"/>
            <a:ext cx="5396753" cy="16584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          94 465,7 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7" y="2722198"/>
            <a:ext cx="3106674" cy="2194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91" y="4523190"/>
            <a:ext cx="2152527" cy="215252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06824" y="3240741"/>
            <a:ext cx="1945340" cy="623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Санкт-Петербурга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19250" y="5396753"/>
            <a:ext cx="1630539" cy="641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города Павловска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2940424" y="3012141"/>
            <a:ext cx="3030070" cy="19046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20118" y="4940004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97 902,3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085729" y="4916758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101 784,5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68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69" y="1883121"/>
            <a:ext cx="6446067" cy="483455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15083" cy="1981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внутригородских муниципальных образований городов федерального значения на выравнивание бюджетной обеспеченности из бюджета субъекта Российской Федерации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88722" y="2959200"/>
            <a:ext cx="5653655" cy="16974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             94 465,7 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1825" y="5000283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72 367,7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70880" y="5000283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75 203,4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81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15083" cy="1981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Субвенция бюджету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отдельных государственных полномочий Санкт-Петербурга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и осуществлению деятельности по опеке и попечительству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88722" y="2959200"/>
            <a:ext cx="5653655" cy="16974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             2 990,3 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4" y="2993089"/>
            <a:ext cx="4436036" cy="332702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23964" y="4988475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3 113,8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72238" y="4988475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3 241,1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72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15083" cy="1981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внутригородских муниципальных образований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ребенка в семье опекуна и приемной семье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12840" y="2976281"/>
            <a:ext cx="5429538" cy="17432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            3 820,9 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96" y="3018033"/>
            <a:ext cx="4387104" cy="320624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526484" y="508222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3 977,7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58908" y="511398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4 140,8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13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15083" cy="1981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внутригородских муниципальных образований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вознаграждение, причитающееся приемному родителю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19800" y="2883563"/>
            <a:ext cx="5599867" cy="16525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            3 116,1 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16" y="3110753"/>
            <a:ext cx="5181884" cy="30861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858179" y="4925722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3 243,9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86860" y="4925722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3 376,9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63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50942" cy="25639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Субвенция бюджету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отдельного государственного полномочия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определению должностных лиц, уполномоченных составлять протоколы об административных правонарушениях, и составлению протоколов об административных правонарушениях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30768" y="3465604"/>
            <a:ext cx="5268173" cy="15539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             8,1 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9" y="3768715"/>
            <a:ext cx="4451447" cy="250171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643026" y="5168234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8,4     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65045" y="5168234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8,7        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83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15083" cy="1981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Субвенция бюджету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отдельных государственных полномочий Санкт-Петербурга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и осуществлению уборки и санитарной очистки территорий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41875" y="3003176"/>
            <a:ext cx="5608831" cy="18677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           14 592,5 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46" y="3003176"/>
            <a:ext cx="2500414" cy="322780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836202" y="511398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15 190,8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34460" y="511398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15 813,6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73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44704" y="466165"/>
            <a:ext cx="9350189" cy="16943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бюджета муниципального образования город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авловск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4353" y="2375647"/>
            <a:ext cx="9072282" cy="16674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Направления расходования бюджетных средств определены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Санкт-Петербурга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23.09.2009 N 420-79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местного самоуправления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законе обозначены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местного значения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10), по которым возможно осуществлять расходование бюджетных средств.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44704" y="4222376"/>
            <a:ext cx="9161931" cy="24563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Полномочия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самоуправления, установленные законами Санкт-Петербурга, по вопросам, не отнесенным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вышеназванным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Санкт-Петербурга к вопросам местного значения, являются отдельными государственными полномочиями Санкт-Петербурга, передаваемыми для осуществления органам местного самоуправления.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Наделение органов местного самоуправления отдельными государственными полномочиями Санкт-Петербурга осуществляется законами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Санкт-Петербурга, и финансируется за счет средств бюджета Санкт-Петербурга, передаваемых в местные бюджеты в форме субвенций.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802916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42" y="2008095"/>
            <a:ext cx="5556378" cy="397836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68232" y="242144"/>
            <a:ext cx="6382871" cy="1658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рамках вопросов местного значения на 2022 год и на плановый период 2023-2024 годов утверждено 16 муниципальных программ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09965" y="4516581"/>
            <a:ext cx="4165600" cy="16071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программами можно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на сайте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pavlovsk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5" y="2660493"/>
            <a:ext cx="34290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652" y="181069"/>
            <a:ext cx="10446405" cy="5939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Что такое бюджет?</a:t>
            </a:r>
          </a:p>
          <a:p>
            <a:pPr marL="0" indent="0" algn="ctr">
              <a:buNone/>
            </a:pPr>
            <a:r>
              <a:rPr lang="ru-RU" dirty="0" smtClean="0"/>
              <a:t>БЮДЖЕТ </a:t>
            </a:r>
            <a:r>
              <a:rPr lang="ru-RU" dirty="0"/>
              <a:t>–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dirty="0" smtClean="0"/>
              <a:t>самоуправления</a:t>
            </a:r>
          </a:p>
          <a:p>
            <a:pPr marL="0" indent="0" algn="ctr">
              <a:buNone/>
            </a:pPr>
            <a:r>
              <a:rPr lang="ru-RU" dirty="0"/>
              <a:t>ДОХОДЫ БЮДЖЕТА поступающие в бюджет денежные средства </a:t>
            </a:r>
          </a:p>
          <a:p>
            <a:pPr marL="0" indent="0" algn="ctr">
              <a:buNone/>
            </a:pPr>
            <a:r>
              <a:rPr lang="ru-RU" dirty="0" smtClean="0"/>
              <a:t>РАСХОДЫ </a:t>
            </a:r>
            <a:r>
              <a:rPr lang="ru-RU" dirty="0"/>
              <a:t>БЮДЖЕТА </a:t>
            </a:r>
            <a:r>
              <a:rPr lang="ru-RU" dirty="0" smtClean="0"/>
              <a:t>- выплачиваемые </a:t>
            </a:r>
            <a:r>
              <a:rPr lang="ru-RU" dirty="0"/>
              <a:t>из бюджета денежные средства </a:t>
            </a:r>
          </a:p>
          <a:p>
            <a:pPr marL="0" indent="0" algn="ctr">
              <a:buNone/>
            </a:pPr>
            <a:r>
              <a:rPr lang="ru-RU" dirty="0" smtClean="0"/>
              <a:t>Если </a:t>
            </a:r>
            <a:r>
              <a:rPr lang="ru-RU" dirty="0"/>
              <a:t>расходная часть бюджета превышает доходную, то бюджет формируется с ДЕФИЦИТОМ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Превышение </a:t>
            </a:r>
            <a:r>
              <a:rPr lang="ru-RU" dirty="0"/>
              <a:t>доходов над расходами образует </a:t>
            </a:r>
            <a:r>
              <a:rPr lang="ru-RU" dirty="0" smtClean="0"/>
              <a:t>положительный </a:t>
            </a:r>
            <a:r>
              <a:rPr lang="ru-RU" dirty="0"/>
              <a:t>остаток бюджета ПРОФИЦИТ  </a:t>
            </a:r>
          </a:p>
        </p:txBody>
      </p:sp>
    </p:spTree>
    <p:extLst>
      <p:ext uri="{BB962C8B-B14F-4D97-AF65-F5344CB8AC3E}">
        <p14:creationId xmlns:p14="http://schemas.microsoft.com/office/powerpoint/2010/main" val="26187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93" y="2698327"/>
            <a:ext cx="3359726" cy="22398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77" y="4315096"/>
            <a:ext cx="3182471" cy="2386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7" y="742443"/>
            <a:ext cx="3350192" cy="251264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999128" y="179294"/>
            <a:ext cx="7799295" cy="10219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подпрограммы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97513" y="1723755"/>
            <a:ext cx="7034541" cy="18252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внутриквартальных территорий, проектирование благоустройства, размещение, содержание, включая ремонт, оборудования и элементов благоустройства, размещение покрытий и контейнерных площадок на внутриквартальных территориях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97597" y="3692049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6 527,1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20963" y="5175910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2 600,1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29906" y="5175910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4 320,6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44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68587"/>
              </p:ext>
            </p:extLst>
          </p:nvPr>
        </p:nvGraphicFramePr>
        <p:xfrm>
          <a:off x="488889" y="316871"/>
          <a:ext cx="11018065" cy="6203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5741"/>
                <a:gridCol w="2507810"/>
                <a:gridCol w="3304514"/>
              </a:tblGrid>
              <a:tr h="70951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внутриквартальных территорий, проектирование благоустройства, размещение, содержание, включая ремонт, оборудования и элементов благоустройства, размещение покрытий и контейнерных площадок на внутриквартальных территориях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предельные объемы финансирования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натуральные показатели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</a:tr>
              <a:tr h="425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и доставка растительного грунта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куб. 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</a:tr>
              <a:tr h="425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Содержание и обслуживание цветочных вазонов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вазона,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клумба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</a:tr>
              <a:tr h="425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 ремонт элементов благоустройства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фактической потребности в течение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</a:tr>
              <a:tr h="709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покрытий, расположенных на внутриквартальных территориях, проведение санитарных рубок (включая составление сметы и ведение технического надзора)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фактической потребности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</a:tr>
              <a:tr h="709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проекта покрытий, в т.ч. предназначенных для кратковременного и длительного хранения индивидуального автотранспорта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Пионерская ул., д. 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Горная, д.1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Слуцкая, д.5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Конюшенная, д.25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</a:tr>
              <a:tr h="709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покрытий, в т.ч. предназначенных для кратковременного и длительного хранения индивидуального автотранспорта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Пионерская ул., д. 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</a:tr>
              <a:tr h="51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проектов контейнерных площадок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Обороны ул., д. 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Горная ул., д. 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</a:tr>
              <a:tr h="51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контейнерных площадок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3 000,0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Обороны ул., д. 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Горная ул., д. 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</a:tr>
              <a:tr h="277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ИТОГО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6 527,1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640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2" y="565799"/>
            <a:ext cx="5831952" cy="43739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64" y="2444436"/>
            <a:ext cx="5746987" cy="431024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5287225" y="32265"/>
            <a:ext cx="6473226" cy="16335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Проектирование, размещение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содержание спортивных, детских площадок, включая ремонт расположенных на них элементов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благоустройства; проектирование, строительство объектов и размещение устройств наружного освещения детских и спортивных площадок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8516" y="1822370"/>
            <a:ext cx="1998265" cy="1057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28 310,5        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11809" y="1838342"/>
            <a:ext cx="2118323" cy="10558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26 400,0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35160" y="1838342"/>
            <a:ext cx="2025291" cy="10252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 24 200,0                 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59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445873"/>
              </p:ext>
            </p:extLst>
          </p:nvPr>
        </p:nvGraphicFramePr>
        <p:xfrm>
          <a:off x="751439" y="141092"/>
          <a:ext cx="10945637" cy="6621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1521"/>
                <a:gridCol w="2203518"/>
                <a:gridCol w="3570598"/>
              </a:tblGrid>
              <a:tr h="90911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Проектирование, размещение, содержание спортивных, детских площадок, включая ремонт расположенных на них элементов благоустройства; проектирование, строительство объектов и размещение устройств наружного освещения детских и спортивных площадок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2022 год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предельные объемы финансирования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натуральные показатели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6" marR="39116" marT="0" marB="0"/>
                </a:tc>
              </a:tr>
              <a:tr h="660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основания детской площадки, изготовление, доставка, монтаж оборудования зоны отдыха, детских и спортивных площадок, замена оборудования детских и спортивных площадок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23 747,2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-Горная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ул., д.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14;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Советская ул., д.12;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Конюшенная ул., д.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1;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Березовая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ул., д. 24;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ул., д.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10;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Пионерская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ул., д. 4, 6, 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23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Восстановительная стоимость зеленых насаждений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Горная ул., д. 14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Конюшенная ул., д.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1;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ул., д. 10;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Пионерская ул., д. 4, 6, 8</a:t>
                      </a:r>
                    </a:p>
                  </a:txBody>
                  <a:tcPr marL="68580" marR="68580" marT="0" marB="0"/>
                </a:tc>
              </a:tr>
              <a:tr h="491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Ведение технического надзора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Горная ул., д.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14;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Советская ул., д.12;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Конюшенная ул., д. 1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Березовая ул., д. 24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Новая ул., д.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10;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Пионерская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ул., д. 4, 6, 8</a:t>
                      </a:r>
                    </a:p>
                  </a:txBody>
                  <a:tcPr marL="68580" marR="68580" marT="0" marB="0"/>
                </a:tc>
              </a:tr>
              <a:tr h="177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Завоз песка в песочницы, расположенные на детских площадках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куб. 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79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Ремонт травмоопасного игрового оборудования, спортивных площадок, удаление граффити, заливка катков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Заливка катков по адресам: пос. Динамо, ул. Новая, д. 10; ул. Берёзовая, д.19.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детских площадок и удаление граффити по фактической потребности </a:t>
                      </a:r>
                    </a:p>
                  </a:txBody>
                  <a:tcPr marL="68580" marR="68580" marT="0" marB="0"/>
                </a:tc>
              </a:tr>
              <a:tr h="1074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Изготовление проектов детских и спортивных площадок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2 700,0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Обороны,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д.6;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Васенко, д. 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Пионерская, д.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17;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Пионерская, д. 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Пионерская, д.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12; ул. Горная, д. 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Госпитальная, д.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12;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Слуцкая, д. 14</a:t>
                      </a:r>
                      <a:endParaRPr lang="ru-RU" sz="14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Госпитальная, д.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73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28 310,5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46583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194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1" y="2257174"/>
            <a:ext cx="5763553" cy="4322665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512126" y="194318"/>
            <a:ext cx="5421814" cy="11990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 содержание наружной информации в части указателей, информационных щитов и стендов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19053" y="348649"/>
            <a:ext cx="1891553" cy="1111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279,0         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5064" y="1667705"/>
            <a:ext cx="1955549" cy="11256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200,0     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25906" y="1667705"/>
            <a:ext cx="1770496" cy="11256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208,1   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>
            <a:endCxn id="11" idx="0"/>
          </p:cNvCxnSpPr>
          <p:nvPr/>
        </p:nvCxnSpPr>
        <p:spPr>
          <a:xfrm>
            <a:off x="1572838" y="1393349"/>
            <a:ext cx="1" cy="274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" idx="3"/>
          </p:cNvCxnSpPr>
          <p:nvPr/>
        </p:nvCxnSpPr>
        <p:spPr>
          <a:xfrm flipV="1">
            <a:off x="5933940" y="793833"/>
            <a:ext cx="3851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250027"/>
              </p:ext>
            </p:extLst>
          </p:nvPr>
        </p:nvGraphicFramePr>
        <p:xfrm>
          <a:off x="6198923" y="1738265"/>
          <a:ext cx="5784127" cy="4068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4445"/>
                <a:gridCol w="1801639"/>
                <a:gridCol w="2378043"/>
              </a:tblGrid>
              <a:tr h="775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предельные объемы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финансирования в 2022 г.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натуральные показатели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26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информационного стенда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п. Динамо, Клубная пл., д. 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п. Попово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88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(очистка, покраска) информационных стендов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Гамболово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 17;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Звериницкая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ул., д. 23;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Горная ул., д. 10;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Березовая ул., д. 24;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Обороны ул., д. 2;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перекресток Гуммолосаровской ул. и Мичурина ул.;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Медвежий пер., д. 8/14;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Госпитальная ул., д. 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0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7" name="Прямая со стрелкой 6"/>
          <p:cNvCxnSpPr>
            <a:endCxn id="12" idx="0"/>
          </p:cNvCxnSpPr>
          <p:nvPr/>
        </p:nvCxnSpPr>
        <p:spPr>
          <a:xfrm>
            <a:off x="3775295" y="1393349"/>
            <a:ext cx="35859" cy="274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82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35" y="152487"/>
            <a:ext cx="7339462" cy="394110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388541" y="171345"/>
            <a:ext cx="5390776" cy="11878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Временное размещение, содержание, включая ремонт, элементов оформления города Павловска к мероприятиям на внутриквартальных территориях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8201" y="1599127"/>
            <a:ext cx="2017059" cy="1219200"/>
          </a:xfrm>
          <a:prstGeom prst="roundRect">
            <a:avLst>
              <a:gd name="adj" fmla="val 19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 3 300,7   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9651" y="1688553"/>
            <a:ext cx="2136884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  3 436,0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663672" y="1458326"/>
            <a:ext cx="2126913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   3 571,4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5961424" y="1378027"/>
            <a:ext cx="27359" cy="160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376127" y="832919"/>
            <a:ext cx="2012414" cy="855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8779317" y="765257"/>
            <a:ext cx="1947811" cy="593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944273"/>
              </p:ext>
            </p:extLst>
          </p:nvPr>
        </p:nvGraphicFramePr>
        <p:xfrm>
          <a:off x="959667" y="3633888"/>
          <a:ext cx="10674036" cy="3044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8301"/>
                <a:gridCol w="2218099"/>
                <a:gridCol w="5187636"/>
              </a:tblGrid>
              <a:tr h="657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1" marR="54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предельные объемы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финансирования в 2022 году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1" marR="54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натуральные показатели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1" marR="54291" marT="0" marB="0"/>
                </a:tc>
              </a:tr>
              <a:tr h="1523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работ по оформлению территории к празднованию Нового года </a:t>
                      </a:r>
                      <a:endParaRPr lang="ru-RU" sz="1400" b="1" kern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1" marR="54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2 800,7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1" marR="542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Березовая </a:t>
                      </a: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</a:t>
                      </a:r>
                      <a:r>
                        <a:rPr lang="ru-RU" sz="14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пер. Песчаный, </a:t>
                      </a:r>
                      <a:r>
                        <a:rPr lang="ru-RU" sz="14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д.11/16,</a:t>
                      </a:r>
                      <a:r>
                        <a:rPr lang="ru-RU" sz="1400" kern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4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етская </a:t>
                      </a: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площадка у Купального </a:t>
                      </a:r>
                      <a:r>
                        <a:rPr lang="ru-RU" sz="14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пруда,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Госпитальная ул., д.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Динамо, Клубная пл., д.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ВИР, ул. Горная, д.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14;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Садовая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ул., д. 17 (Храм св.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равноап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Марии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Магдалины);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Артиллерийская, д.2 (Храм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Николая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Чудотворца);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пересечение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Конюшенная ул. и Медвежий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пер.;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пересечение Гуммолосаровская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Мичурина;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Академика Рыкачева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1" marR="54291" marT="0" marB="0"/>
                </a:tc>
              </a:tr>
              <a:tr h="647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работ по оформлению территории к празднованию Дня Победы </a:t>
                      </a:r>
                      <a:endParaRPr lang="ru-RU" sz="1400" b="1" ker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1" marR="54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1" marR="542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Березовая ул.;</a:t>
                      </a:r>
                      <a:r>
                        <a:rPr lang="ru-RU" sz="1400" kern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</a:t>
                      </a: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Песчаный, д.11/16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Конюшенная ул.;</a:t>
                      </a:r>
                      <a:r>
                        <a:rPr lang="ru-RU" sz="1400" kern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етская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площадка у Купального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пруда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1" marR="54291" marT="0" marB="0"/>
                </a:tc>
              </a:tr>
              <a:tr h="215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54291" marR="54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3 300,7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1" marR="54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1" marR="5429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415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70" y="2080812"/>
            <a:ext cx="3401693" cy="453559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5382663" y="222121"/>
            <a:ext cx="6125823" cy="17494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работ в сфере озеленения на территории муниципального образования город Павловск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1" y="313765"/>
            <a:ext cx="1962554" cy="1163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929"/>
            <a:ext cx="1260749" cy="1260749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631142" y="493058"/>
            <a:ext cx="1860176" cy="1219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3 906,9 тыс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75369" y="1846359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3 834,5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46286" y="1867933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3 940,2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stCxn id="2" idx="1"/>
            <a:endCxn id="12" idx="3"/>
          </p:cNvCxnSpPr>
          <p:nvPr/>
        </p:nvCxnSpPr>
        <p:spPr>
          <a:xfrm flipH="1">
            <a:off x="4491318" y="1096846"/>
            <a:ext cx="891345" cy="5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671588" y="1222218"/>
            <a:ext cx="711075" cy="490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352136"/>
              </p:ext>
            </p:extLst>
          </p:nvPr>
        </p:nvGraphicFramePr>
        <p:xfrm>
          <a:off x="5631254" y="2189105"/>
          <a:ext cx="6219732" cy="4435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3989"/>
                <a:gridCol w="1654236"/>
                <a:gridCol w="1521507"/>
              </a:tblGrid>
              <a:tr h="1061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объемы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финансирования на 2022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натуральные показатели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6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Павловск. Удаление аварийных, больных деревьев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1 200,0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Согласно порубочным билетам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61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Павловск. Компенсационное озеленение (посадка деревьев, кустов)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деревьев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Павловск. Содержание зелёных насаждений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 деревьев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9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Павловск. Уборка территорий внутриквартального озеленения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1 823,9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58 694 кв.м ежемесячно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1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3 906,9 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708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40000" y="306609"/>
            <a:ext cx="6503251" cy="14734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сбора и вывоза бытовых отходов и мусора с территории муниципального образования город Павловск, на которой расположены жилые дома частного жилищного фонда </a:t>
            </a:r>
            <a:endParaRPr lang="ru-RU" sz="1600" dirty="0"/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03" y="3896759"/>
            <a:ext cx="2626843" cy="1902197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75187" y="2150385"/>
            <a:ext cx="3322621" cy="14150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2022, 2023, 2024 гг.:                             без финансирования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977356"/>
              </p:ext>
            </p:extLst>
          </p:nvPr>
        </p:nvGraphicFramePr>
        <p:xfrm>
          <a:off x="4682009" y="2480650"/>
          <a:ext cx="6815892" cy="3543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4977"/>
                <a:gridCol w="1467497"/>
                <a:gridCol w="1613418"/>
              </a:tblGrid>
              <a:tr h="1610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предельные объемы финансирования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натуральные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в 2022 году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89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населения через средства массовой информации, путем размещения на сайте муниципального образования, в газете «Наш Павловск» информации для жителей частного жилого сектора об организации сбора и вывоза бытовых отходов и мусора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финансирования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публикаций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20" name="Прямая со стрелкой 19"/>
          <p:cNvCxnSpPr/>
          <p:nvPr/>
        </p:nvCxnSpPr>
        <p:spPr>
          <a:xfrm flipH="1">
            <a:off x="3241141" y="1819025"/>
            <a:ext cx="289710" cy="331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453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1" y="294949"/>
            <a:ext cx="4668309" cy="3501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73" y="3164167"/>
            <a:ext cx="2996454" cy="299645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804212" y="378759"/>
            <a:ext cx="4831976" cy="22635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содержание дорог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расположенных в пределах границ муниципального образования город Павловск (в соответствии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утвержденным Правительством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Санкт-Петербурга) (перечень представлен на слайде 39)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9271" y="4318376"/>
            <a:ext cx="4392706" cy="18493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и финансировании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временного трудоустройства несовершеннолетних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от 14 до 18 лет в свободное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08037" y="658718"/>
            <a:ext cx="2017059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  3 816,5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39017" y="4349751"/>
            <a:ext cx="2017059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573,3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80175" y="2433544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3 969,6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45980" y="2433544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4 128,2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63117" y="5441206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596,8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560146" y="5441206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621,2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831977" y="5902859"/>
            <a:ext cx="2456063" cy="45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8" idx="1"/>
          </p:cNvCxnSpPr>
          <p:nvPr/>
        </p:nvCxnSpPr>
        <p:spPr>
          <a:xfrm flipV="1">
            <a:off x="4831977" y="4959351"/>
            <a:ext cx="307040" cy="65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7" idx="3"/>
          </p:cNvCxnSpPr>
          <p:nvPr/>
        </p:nvCxnSpPr>
        <p:spPr>
          <a:xfrm flipH="1" flipV="1">
            <a:off x="6425096" y="1268318"/>
            <a:ext cx="379116" cy="35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504507" y="1877918"/>
            <a:ext cx="1299705" cy="555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6425096" y="1964602"/>
            <a:ext cx="379116" cy="468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835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0" y="1702528"/>
            <a:ext cx="6459376" cy="453233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445624" y="121920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2088" y="144751"/>
            <a:ext cx="5876054" cy="14240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работ 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военно-патриотическому воспитанию граждан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город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</a:t>
            </a:r>
            <a:endParaRPr lang="ru-RU" sz="2400" dirty="0"/>
          </a:p>
          <a:p>
            <a:pPr algn="ctr"/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7460" y="233739"/>
            <a:ext cx="1957934" cy="12460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541,0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14289" y="352497"/>
            <a:ext cx="1882094" cy="12163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461,0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79934" y="1839853"/>
            <a:ext cx="1922656" cy="10660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461,0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>
            <a:stCxn id="3" idx="1"/>
            <a:endCxn id="8" idx="3"/>
          </p:cNvCxnSpPr>
          <p:nvPr/>
        </p:nvCxnSpPr>
        <p:spPr>
          <a:xfrm flipH="1" flipV="1">
            <a:off x="2945394" y="856787"/>
            <a:ext cx="28669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16" idx="1"/>
          </p:cNvCxnSpPr>
          <p:nvPr/>
        </p:nvCxnSpPr>
        <p:spPr>
          <a:xfrm>
            <a:off x="9108142" y="960660"/>
            <a:ext cx="60614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146487" y="1568824"/>
            <a:ext cx="217283" cy="267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234409" y="1776570"/>
            <a:ext cx="4361974" cy="48686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мероприятий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1.«Ленинград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гордость моя»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(мероприятия, посвященные 78-й годовщине полного освобождения Ленинграда от фашистской блокады и освобождения города Павловска от оккупации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участие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патриотических акциях молодежи города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Павловска;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2.«Бухенвальдский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набат»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(мероприятия, посвященные Международному дню освобождения узников фашистских лагерей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тематические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для детей школьного возраста «Детство, опаленное войной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3.«Салют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нашей» (мероприятия, посвященные празднованию 77-й годовщины Победы в Великой Отечественной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войне): тематическая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программа для детей школьного возраста «Я помню! Я горжусь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4.«Я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горжусь своей страной»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(конкурс детского рисунка, посвященный Дню России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6.«С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днем рождения, любимый город!»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(мероприятия, посвященные Дню основания города Павловска - 1777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конкурса знатоков города Павловска среди детей школьного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Конкурс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патриотической песни среди детей школьного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Участие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мероприятиях с допризывной молодежью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(Днях призывника, Спартакиаде допризывной молодежи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565" y="4955177"/>
            <a:ext cx="10474233" cy="163843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используемые при составлении бюджета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09" y="388710"/>
            <a:ext cx="4374707" cy="4351338"/>
          </a:xfrm>
        </p:spPr>
      </p:pic>
    </p:spTree>
    <p:extLst>
      <p:ext uri="{BB962C8B-B14F-4D97-AF65-F5344CB8AC3E}">
        <p14:creationId xmlns:p14="http://schemas.microsoft.com/office/powerpoint/2010/main" val="170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90" y="1524246"/>
            <a:ext cx="7783215" cy="50123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471" y="3308011"/>
            <a:ext cx="4585529" cy="34391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117475" y="338154"/>
            <a:ext cx="5907741" cy="10936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Культура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досуг</a:t>
            </a: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1651" y="1327898"/>
            <a:ext cx="2868707" cy="2277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местных и участие в организации и проведении городских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праздничных и иных зрелищных мероприятий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43099" y="1297702"/>
            <a:ext cx="2868707" cy="2277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досуговых мероприятий для жителей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Павловск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07" y="3662242"/>
            <a:ext cx="1884993" cy="1275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2 817,1 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51956" y="3662242"/>
            <a:ext cx="1953406" cy="119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1 754,0  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4369289" y="1633318"/>
            <a:ext cx="959223" cy="16058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06471" y="5450900"/>
            <a:ext cx="1959701" cy="115171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   1 754,0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55514" y="5284757"/>
            <a:ext cx="1809687" cy="1123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2 817,1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6276" y="5284757"/>
            <a:ext cx="1875474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2 817,1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052105" y="5450900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1 754,0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20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8" y="1465700"/>
            <a:ext cx="11742029" cy="53923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083860" y="403412"/>
            <a:ext cx="6024282" cy="26445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Обеспечение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развития на территории муниципального образования город Павловск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массового спорта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организация и проведение официальных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физкультурных мероприятий, физкультурно-оздоровительных мероприятий и спортивных мероприятий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547412" y="823865"/>
            <a:ext cx="2176825" cy="1426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   1 291,6            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6" y="261471"/>
            <a:ext cx="2032000" cy="2032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099676" y="5246021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1 291,6  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4254" y="5153977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1 291,6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45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54187" y="358589"/>
            <a:ext cx="5549153" cy="16853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Периодические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учреждённые представительным органом местного самоуправления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547413" y="751438"/>
            <a:ext cx="2022916" cy="1498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 2 046,0   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6" y="2097741"/>
            <a:ext cx="4105835" cy="41058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84" y="2767852"/>
            <a:ext cx="4114800" cy="2933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727" y="5018834"/>
            <a:ext cx="2857500" cy="157162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984217" y="3488459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2 129,9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18691" y="5125693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2 213,8 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stCxn id="2" idx="3"/>
          </p:cNvCxnSpPr>
          <p:nvPr/>
        </p:nvCxnSpPr>
        <p:spPr>
          <a:xfrm flipV="1">
            <a:off x="8803340" y="1195057"/>
            <a:ext cx="744073" cy="6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852657" y="2097741"/>
            <a:ext cx="27161" cy="1233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365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26" y="201753"/>
            <a:ext cx="3709752" cy="2473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4" y="2293844"/>
            <a:ext cx="3325905" cy="2494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60" y="3541059"/>
            <a:ext cx="5189105" cy="290914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4849908" y="146981"/>
            <a:ext cx="3833695" cy="145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2022 год: 350,0 тыс. руб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364,4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                                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378,7 тыс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2400" y="146981"/>
            <a:ext cx="4308763" cy="21468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просвещения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организация экологического воспитания и формирование экологической культуры в области обращения с твердыми коммунальными отходами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68578" y="2124364"/>
            <a:ext cx="3485584" cy="15467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Содействие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малого бизнеса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образования город Павловск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401" y="4576205"/>
            <a:ext cx="6069107" cy="21492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Проведение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и обучения неработающего населения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 защиты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действиям в чрезвычайных ситуациях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способам защиты от опасностей, возникающих при ведении военных действий или вследствие этих действий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91333" y="2557419"/>
            <a:ext cx="3666319" cy="1416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4,7 тыс. руб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4,9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                                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53716" y="5272368"/>
            <a:ext cx="3833695" cy="145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23,4 тыс. руб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24,4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                                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25,3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>
            <a:endCxn id="2" idx="1"/>
          </p:cNvCxnSpPr>
          <p:nvPr/>
        </p:nvCxnSpPr>
        <p:spPr>
          <a:xfrm flipV="1">
            <a:off x="4461163" y="873544"/>
            <a:ext cx="388745" cy="68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284260" y="6151418"/>
            <a:ext cx="769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054162" y="3103418"/>
            <a:ext cx="237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419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3" y="1829897"/>
            <a:ext cx="6461601" cy="4846201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378199" y="2969146"/>
            <a:ext cx="1904780" cy="11512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45,7 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91324" y="2953554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47,4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852488" y="4218944"/>
            <a:ext cx="5199528" cy="22434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мероприятиях по профилактике незаконного потребления наркотических средс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 и психотропных веществ, новых потенциально опасных психоактивных веществ, наркомании в муниципальном образовании город Павловск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6165" y="304800"/>
            <a:ext cx="5629836" cy="16763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деятельности по профилактике правонарушений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образовании город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10904" y="1829897"/>
            <a:ext cx="5282697" cy="19901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профилактике терроризма и экстремизма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 минимизации и (или) ликвидации последствий их проявлений на территории муниципального образования город Павловск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16552" y="348097"/>
            <a:ext cx="1788704" cy="120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43,9     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8009" y="2110067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43,9    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4132" y="5516080"/>
            <a:ext cx="1888288" cy="10888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169,7      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54254" y="348096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45,7  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941882" y="348096"/>
            <a:ext cx="1927211" cy="11517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47,4 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63178" y="5516080"/>
            <a:ext cx="1936377" cy="10888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176,6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02424" y="5516080"/>
            <a:ext cx="1906844" cy="10888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183,4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5721790" y="2534970"/>
            <a:ext cx="10891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280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0" y="22895"/>
            <a:ext cx="3229538" cy="24034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30" y="2040237"/>
            <a:ext cx="5610481" cy="474526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248400" y="398585"/>
            <a:ext cx="5774602" cy="19553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мер по профилактике дорожно-транспортного травматизма на территории муниципального образования город Павловск, включая размещение, содержание и ремонт искусственных неровностей на внутриквартальных проездах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85210" y="398585"/>
            <a:ext cx="2263740" cy="1294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330,0         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14702" y="2810768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338,6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14701" y="4652164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347,2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812325" y="1045791"/>
            <a:ext cx="371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938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" y="2388598"/>
            <a:ext cx="5426634" cy="406997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00321" y="331695"/>
            <a:ext cx="5087468" cy="17212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Участие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реализации мероприятий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охране здоровья граждан от воздействия окружающего табачного 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 и последствий потребления табака на территории муниципального образования город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0980" y="3947311"/>
            <a:ext cx="4369071" cy="7894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расходы,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55147" y="207446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132,0          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56237" y="2976283"/>
            <a:ext cx="1843186" cy="104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3 925,3 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63" y="-10461"/>
            <a:ext cx="1538322" cy="229172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444780" y="1430593"/>
            <a:ext cx="1823096" cy="11729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137,4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11792" y="1438536"/>
            <a:ext cx="1738192" cy="11570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142,8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69485" y="4143657"/>
            <a:ext cx="1816689" cy="10428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3 800,0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56237" y="5425093"/>
            <a:ext cx="1877618" cy="10481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4 066,4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387789" y="869133"/>
            <a:ext cx="6508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444780" y="1077362"/>
            <a:ext cx="430711" cy="178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444780" y="920125"/>
            <a:ext cx="1967012" cy="538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7411792" y="4789282"/>
            <a:ext cx="1736171" cy="986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7550980" y="3431263"/>
            <a:ext cx="1674501" cy="452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7133855" y="4495197"/>
            <a:ext cx="4171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688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5271" y="251692"/>
            <a:ext cx="2937367" cy="13688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содержание органов местного самоуправления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72638" y="63374"/>
            <a:ext cx="3403603" cy="1921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             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16 811,4 тыс. руб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17 368,5 тыс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              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18 082,9 тыс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70368" y="2279828"/>
            <a:ext cx="3792070" cy="16853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исполнение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государственных полномочий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субвенций из бюджета Санкт-Петербурга,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54154" y="648823"/>
            <a:ext cx="3792070" cy="12304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опеке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попечительству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6941" y="4468909"/>
            <a:ext cx="2940422" cy="15195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составлению протоколов об административных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1486" y="3965192"/>
            <a:ext cx="3623695" cy="13996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 организации и осуществлению  уборки и санитарной очистки территорий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97350" y="5612767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14 592,5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04468" y="4704231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8,1                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05802" y="2146716"/>
            <a:ext cx="1761564" cy="1098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9 927,3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31022" y="5893806"/>
            <a:ext cx="1905176" cy="8495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8,7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4804" y="5893806"/>
            <a:ext cx="1922348" cy="8485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8,4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160030" y="5701550"/>
            <a:ext cx="1676400" cy="1040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15 813,6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160030" y="4460833"/>
            <a:ext cx="1676400" cy="1040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15 190,8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336306" y="2704443"/>
            <a:ext cx="1676400" cy="1040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10 758,8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336306" y="1511211"/>
            <a:ext cx="1676400" cy="1040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10 335,4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965077" y="3965192"/>
            <a:ext cx="0" cy="503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3"/>
          </p:cNvCxnSpPr>
          <p:nvPr/>
        </p:nvCxnSpPr>
        <p:spPr>
          <a:xfrm>
            <a:off x="5862438" y="3122510"/>
            <a:ext cx="1018196" cy="714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862438" y="1620571"/>
            <a:ext cx="1531164" cy="1083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8" idx="0"/>
          </p:cNvCxnSpPr>
          <p:nvPr/>
        </p:nvCxnSpPr>
        <p:spPr>
          <a:xfrm flipH="1">
            <a:off x="8040032" y="5370063"/>
            <a:ext cx="16517" cy="242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22" idx="1"/>
          </p:cNvCxnSpPr>
          <p:nvPr/>
        </p:nvCxnSpPr>
        <p:spPr>
          <a:xfrm>
            <a:off x="9735181" y="4906978"/>
            <a:ext cx="424849" cy="74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9186584" y="5427616"/>
            <a:ext cx="880782" cy="652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9053465" y="1879227"/>
            <a:ext cx="54321" cy="283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1306776" y="1024121"/>
            <a:ext cx="295528" cy="596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0067366" y="1984869"/>
            <a:ext cx="268940" cy="710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523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86" y="3274497"/>
            <a:ext cx="4383691" cy="309940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277473" y="358588"/>
            <a:ext cx="6817655" cy="37651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 приемному родителю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составляет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12 980,00 руб.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месяц на одного приемного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01.04.2022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14 398,00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ежемесячного пособия на одного ребенка, находящегося под опекой или переданного на воспитание в приемную семью в 2022 году составляет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13 844,00 руб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44367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51850" y="575872"/>
            <a:ext cx="11018067" cy="59426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Справочно: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дорог местного значения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Постановления правительства Санкт-Петербурга №779 от 26.06.2006 г.(в ред. от 07.10.2020 г. № 806) </a:t>
            </a:r>
          </a:p>
          <a:p>
            <a:r>
              <a:rPr lang="ru-RU" sz="24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Герцена, Главная ул. (Грачёвка), ул. Гоголя, Екатерининская ул., Клубная пл. (Динамо), Коллективная ул. (Пязелево), ул.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Лассаля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7-я линия (Пязелево), ул. Льва Толстого, Набережная ул., Новая ул. (Динамо), Общественная ул. (Пязелево), Первомайская ул. (Пязелево), проезд без названия (по территории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Гамболово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проезд без названия (от Горной ул. до моста через р. Поповку), проезд без названия (на территории Попово),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Свободы (Пязелево), Социалистическая ул., Школьная ул. (Пязелево), Цветочная ул. (Пязелево)</a:t>
            </a:r>
          </a:p>
        </p:txBody>
      </p:sp>
    </p:spTree>
    <p:extLst>
      <p:ext uri="{BB962C8B-B14F-4D97-AF65-F5344CB8AC3E}">
        <p14:creationId xmlns:p14="http://schemas.microsoft.com/office/powerpoint/2010/main" val="360841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436115"/>
              </p:ext>
            </p:extLst>
          </p:nvPr>
        </p:nvGraphicFramePr>
        <p:xfrm>
          <a:off x="660902" y="262549"/>
          <a:ext cx="10674037" cy="6559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4037"/>
              </a:tblGrid>
              <a:tr h="129698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 Закона Санкт-Петербурга «О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бюджете Санкт-Петербурга на 2022 год и на плановый период 2023-2024 годов»</a:t>
                      </a:r>
                      <a:endParaRPr lang="ru-RU" sz="18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989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социально-экономического развития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муниципального образования города Павловска на очередной финансовый 2022 год и плановый период 2023-2024 годов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80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Основные направления бюджетной и налоговой политики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муниципального образования город Павловск на 2022 год и плановый период 2023-2024 годов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80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ожидаемого исполнения бюджета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муниципального образования Санкт-Петербурга город Павловск за 2021 год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23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Муниципальные программы внутригородского муниципального образования Санкт-Петербурга город Павловск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2022 год и плановый период 2023-2024 годов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7876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Справочно: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Протокол публичных слушаний по проекту местного бюджета на 2022 год и на плановый период 2023-2024 годов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hlinkClick r:id="rId4"/>
                        </a:rPr>
                        <a:t>ПРОТОКОЛ публичных слушаний по отчету об исполнении бюджета внутригородского муниципального образования города федерального значения Санкт-Петербурга город Павловск за 2021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http://mo-pavlovsk.ru/?p=730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8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218971506"/>
              </p:ext>
            </p:extLst>
          </p:nvPr>
        </p:nvGraphicFramePr>
        <p:xfrm>
          <a:off x="2004840" y="71061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5331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504562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918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763149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6702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26" y="1078278"/>
            <a:ext cx="7533884" cy="565041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352800" y="493060"/>
            <a:ext cx="6338046" cy="23846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связь: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196620, Санкт-Петербург,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Павловск, пер. Песчаный, д.11/16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465-17-73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1@m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-pavlovsk.ru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944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9071810" y="5500597"/>
            <a:ext cx="2666198" cy="1039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5 983,8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077935" y="6330093"/>
            <a:ext cx="2660073" cy="5279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остатков средств на счетах по учету средств местного бюджета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8404" y="193866"/>
            <a:ext cx="10515600" cy="132556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муниципального образования город Павловск на 2022 год </a:t>
            </a:r>
            <a:b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2023-2024 годов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10" y="1851118"/>
            <a:ext cx="3652073" cy="207890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58" y="1851118"/>
            <a:ext cx="3263144" cy="21881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138" y="1960781"/>
            <a:ext cx="1872695" cy="1872695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2110847" y="3973339"/>
            <a:ext cx="2270876" cy="154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404582" y="3930024"/>
            <a:ext cx="2249106" cy="154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9326880" y="3930024"/>
            <a:ext cx="2156059" cy="154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10847" y="5563402"/>
            <a:ext cx="2405629" cy="991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95 542,1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93720" y="5573322"/>
            <a:ext cx="2608620" cy="1039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101 525,9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6987" y="5588000"/>
            <a:ext cx="1410046" cy="966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8883550" y="1853524"/>
            <a:ext cx="2666198" cy="1039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289,1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889675" y="2580972"/>
            <a:ext cx="2660073" cy="5279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остатков средств на счетах по учету средств местного бюджета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693552" y="306775"/>
            <a:ext cx="2270876" cy="154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926971" y="282710"/>
            <a:ext cx="2249106" cy="154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9138620" y="282710"/>
            <a:ext cx="2156059" cy="154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26112" y="1901651"/>
            <a:ext cx="2405629" cy="991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99 042,3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47214" y="1889106"/>
            <a:ext cx="2608620" cy="1039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99 331,4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3424" y="1926249"/>
            <a:ext cx="1410046" cy="966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693489" y="3400273"/>
            <a:ext cx="2270876" cy="154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9023803" y="3336845"/>
            <a:ext cx="2270876" cy="154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5932236" y="3400273"/>
            <a:ext cx="2270876" cy="154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3424" y="5031266"/>
            <a:ext cx="1410046" cy="966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914029" y="4947022"/>
            <a:ext cx="2660073" cy="1004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470,4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64859" y="5018967"/>
            <a:ext cx="2405629" cy="991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103 434,9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93489" y="5006668"/>
            <a:ext cx="2405629" cy="991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102 964,5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914029" y="5687797"/>
            <a:ext cx="2660073" cy="5279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остатков средств на счетах по учету средств местного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41609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51529" y="197906"/>
            <a:ext cx="8426824" cy="12364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на 2022 год и на плановый период 2023-2024 годов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2957" y="1561440"/>
            <a:ext cx="7987552" cy="7261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Перечень источников доходов определен в приложении 7 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                                       «О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на 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66" y="2522242"/>
            <a:ext cx="5338749" cy="400406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988858" y="5082989"/>
            <a:ext cx="2393578" cy="466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естного бюджета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70941" y="5432615"/>
            <a:ext cx="1313332" cy="681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57,5 тыс.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52159" y="3218334"/>
            <a:ext cx="1389530" cy="66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94 465,7 тыс.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7498" y="5574475"/>
            <a:ext cx="1290917" cy="68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1 018,9 тыс.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25036" y="3881722"/>
            <a:ext cx="1721223" cy="5125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вно 9"/>
          <p:cNvSpPr/>
          <p:nvPr/>
        </p:nvSpPr>
        <p:spPr>
          <a:xfrm>
            <a:off x="8898924" y="3290051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 10"/>
          <p:cNvSpPr/>
          <p:nvPr/>
        </p:nvSpPr>
        <p:spPr>
          <a:xfrm>
            <a:off x="3128415" y="5593980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вно 11"/>
          <p:cNvSpPr/>
          <p:nvPr/>
        </p:nvSpPr>
        <p:spPr>
          <a:xfrm>
            <a:off x="8966620" y="5531227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68" y="720210"/>
            <a:ext cx="4454408" cy="334080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539752" y="2864224"/>
            <a:ext cx="232634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естного бюджета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654224" y="3012141"/>
            <a:ext cx="1313332" cy="681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110,0 тыс. р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98720" y="1407463"/>
            <a:ext cx="1389530" cy="66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97 902,3 тыс.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73383" y="2752163"/>
            <a:ext cx="1290917" cy="68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1 030,0 тыс.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21284" y="1878051"/>
            <a:ext cx="1721223" cy="5125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вно 9"/>
          <p:cNvSpPr/>
          <p:nvPr/>
        </p:nvSpPr>
        <p:spPr>
          <a:xfrm>
            <a:off x="9845485" y="1547205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 10"/>
          <p:cNvSpPr/>
          <p:nvPr/>
        </p:nvSpPr>
        <p:spPr>
          <a:xfrm>
            <a:off x="4992452" y="2832847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вно 11"/>
          <p:cNvSpPr/>
          <p:nvPr/>
        </p:nvSpPr>
        <p:spPr>
          <a:xfrm>
            <a:off x="5163670" y="6173653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2" y="3517194"/>
            <a:ext cx="4454408" cy="334080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831040" y="4675031"/>
            <a:ext cx="1721223" cy="5125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28481" y="5607424"/>
            <a:ext cx="232634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естного бюджета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9986514" y="3282933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вно 16"/>
          <p:cNvSpPr/>
          <p:nvPr/>
        </p:nvSpPr>
        <p:spPr>
          <a:xfrm>
            <a:off x="5000226" y="4442743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16905" y="6064624"/>
            <a:ext cx="1290917" cy="68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120,0 тыс.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53299" y="4442743"/>
            <a:ext cx="1290917" cy="68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101 784,5 тыс.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633" y="4918654"/>
            <a:ext cx="1290917" cy="68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1 060,0 тыс.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4365" y="539930"/>
            <a:ext cx="9866812" cy="14282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лиц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8534" y="2145638"/>
            <a:ext cx="4441371" cy="22381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    1 018,9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8" y="2402541"/>
            <a:ext cx="5283200" cy="39624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117771" y="5042263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    1 030,0 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52965" y="5042263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    1 060,0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49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2833</TotalTime>
  <Words>3489</Words>
  <Application>Microsoft Office PowerPoint</Application>
  <PresentationFormat>Широкоэкранный</PresentationFormat>
  <Paragraphs>420</Paragraphs>
  <Slides>43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Тема Office</vt:lpstr>
      <vt:lpstr>                </vt:lpstr>
      <vt:lpstr>Презентация PowerPoint</vt:lpstr>
      <vt:lpstr>Документы, используемые при составлении бюджета</vt:lpstr>
      <vt:lpstr>Презентация PowerPoint</vt:lpstr>
      <vt:lpstr>Основные параметры бюджета муниципального образования город Павловск на 2022 год  и на плановый период 2023-2024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Глава</dc:creator>
  <cp:lastModifiedBy>Glavbuh1</cp:lastModifiedBy>
  <cp:revision>327</cp:revision>
  <dcterms:created xsi:type="dcterms:W3CDTF">2017-11-29T08:18:55Z</dcterms:created>
  <dcterms:modified xsi:type="dcterms:W3CDTF">2022-06-20T07:44:14Z</dcterms:modified>
</cp:coreProperties>
</file>