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19" r:id="rId3"/>
    <p:sldId id="257" r:id="rId4"/>
    <p:sldId id="258" r:id="rId5"/>
    <p:sldId id="259" r:id="rId6"/>
    <p:sldId id="303" r:id="rId7"/>
    <p:sldId id="261" r:id="rId8"/>
    <p:sldId id="304" r:id="rId9"/>
    <p:sldId id="264" r:id="rId10"/>
    <p:sldId id="270" r:id="rId11"/>
    <p:sldId id="271" r:id="rId12"/>
    <p:sldId id="321" r:id="rId13"/>
    <p:sldId id="311" r:id="rId14"/>
    <p:sldId id="299" r:id="rId15"/>
    <p:sldId id="300" r:id="rId16"/>
    <p:sldId id="272" r:id="rId17"/>
    <p:sldId id="276" r:id="rId18"/>
    <p:sldId id="277" r:id="rId19"/>
    <p:sldId id="280" r:id="rId20"/>
    <p:sldId id="313" r:id="rId21"/>
    <p:sldId id="281" r:id="rId22"/>
    <p:sldId id="314" r:id="rId23"/>
    <p:sldId id="312" r:id="rId24"/>
    <p:sldId id="315" r:id="rId25"/>
    <p:sldId id="322" r:id="rId26"/>
    <p:sldId id="279" r:id="rId27"/>
    <p:sldId id="320" r:id="rId28"/>
    <p:sldId id="290" r:id="rId29"/>
    <p:sldId id="283" r:id="rId30"/>
    <p:sldId id="284" r:id="rId31"/>
    <p:sldId id="285" r:id="rId32"/>
    <p:sldId id="286" r:id="rId33"/>
    <p:sldId id="287" r:id="rId34"/>
    <p:sldId id="288" r:id="rId35"/>
    <p:sldId id="310" r:id="rId36"/>
    <p:sldId id="278" r:id="rId37"/>
    <p:sldId id="289" r:id="rId38"/>
    <p:sldId id="291" r:id="rId39"/>
    <p:sldId id="317" r:id="rId40"/>
    <p:sldId id="307" r:id="rId41"/>
    <p:sldId id="308" r:id="rId42"/>
    <p:sldId id="318" r:id="rId43"/>
    <p:sldId id="294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21" autoAdjust="0"/>
  </p:normalViewPr>
  <p:slideViewPr>
    <p:cSldViewPr snapToGrid="0">
      <p:cViewPr varScale="1">
        <p:scale>
          <a:sx n="100" d="100"/>
          <a:sy n="100" d="100"/>
        </p:scale>
        <p:origin x="72" y="96"/>
      </p:cViewPr>
      <p:guideLst/>
    </p:cSldViewPr>
  </p:slideViewPr>
  <p:outlineViewPr>
    <p:cViewPr>
      <p:scale>
        <a:sx n="33" d="100"/>
        <a:sy n="33" d="100"/>
      </p:scale>
      <p:origin x="0" y="-34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2023 </a:t>
            </a:r>
            <a:r>
              <a:rPr lang="ru-RU" dirty="0"/>
              <a:t>год, исполнен бюджет по расходам (тыс. руб.)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год, план, тыс. руб.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(благоустройство)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Средства массовой информации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 formatCode="#,##0.00">
                  <c:v>23437.599999999999</c:v>
                </c:pt>
                <c:pt idx="1">
                  <c:v>5201.8</c:v>
                </c:pt>
                <c:pt idx="2">
                  <c:v>45533.7</c:v>
                </c:pt>
                <c:pt idx="3">
                  <c:v>1484.1</c:v>
                </c:pt>
                <c:pt idx="4">
                  <c:v>5574.5</c:v>
                </c:pt>
                <c:pt idx="5">
                  <c:v>10316.700000000001</c:v>
                </c:pt>
                <c:pt idx="6">
                  <c:v>1149.5999999999999</c:v>
                </c:pt>
                <c:pt idx="7">
                  <c:v>2043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2024 </a:t>
            </a:r>
            <a:r>
              <a:rPr lang="ru-RU" dirty="0"/>
              <a:t>год, </a:t>
            </a:r>
            <a:r>
              <a:rPr lang="ru-RU" dirty="0" smtClean="0"/>
              <a:t>план по расходам, </a:t>
            </a:r>
            <a:r>
              <a:rPr lang="ru-RU" dirty="0"/>
              <a:t>тыс</a:t>
            </a:r>
            <a:r>
              <a:rPr lang="ru-RU" dirty="0" smtClean="0"/>
              <a:t>. руб</a:t>
            </a:r>
            <a:r>
              <a:rPr lang="ru-RU" dirty="0"/>
              <a:t>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год, план, тыс.руб.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7"/>
              <c:layout>
                <c:manualLayout>
                  <c:x val="7.6160002460629928E-2"/>
                  <c:y val="-1.6703370035471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(благоустройство)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Средства массовой информации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35676.9</c:v>
                </c:pt>
                <c:pt idx="1">
                  <c:v>6843</c:v>
                </c:pt>
                <c:pt idx="2">
                  <c:v>78237.600000000006</c:v>
                </c:pt>
                <c:pt idx="3">
                  <c:v>2252.5</c:v>
                </c:pt>
                <c:pt idx="4">
                  <c:v>7528.2</c:v>
                </c:pt>
                <c:pt idx="5">
                  <c:v>10905.5</c:v>
                </c:pt>
                <c:pt idx="6">
                  <c:v>1732.5</c:v>
                </c:pt>
                <c:pt idx="7">
                  <c:v>2219.6999999999998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Сравнение расходной части бюджета за 2022</a:t>
            </a:r>
            <a:r>
              <a:rPr lang="ru-RU" baseline="0" dirty="0" smtClean="0"/>
              <a:t>, 2023  и 2024 года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Общий объем расходов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Расходы за 2022 год, тыс.руб.</c:v>
                </c:pt>
                <c:pt idx="1">
                  <c:v>Расходы за 2023 год, тыс. руб.</c:v>
                </c:pt>
                <c:pt idx="2">
                  <c:v>Планируемые расходы на 2024  год, тыс. руб.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92325.8</c:v>
                </c:pt>
                <c:pt idx="1">
                  <c:v>94762.8</c:v>
                </c:pt>
                <c:pt idx="2">
                  <c:v>145424.4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461080"/>
        <c:axId val="228015552"/>
      </c:barChart>
      <c:catAx>
        <c:axId val="117461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015552"/>
        <c:crosses val="autoZero"/>
        <c:auto val="1"/>
        <c:lblAlgn val="ctr"/>
        <c:lblOffset val="100"/>
        <c:noMultiLvlLbl val="0"/>
      </c:catAx>
      <c:valAx>
        <c:axId val="22801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461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98346-2C0E-4BA0-AB5A-BF72BE10F75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B2BEF-E879-4BD2-8B5F-716248A26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2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47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8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386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3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38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850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542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20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2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73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75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9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8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6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9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62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29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70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31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46F9F-2231-4366-90D8-FD4ED340297B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85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84BF4491BC99B1E80D9AD7D65402E1B0B5227DE06B58CA3CC25B6881EC0DE6FA273EDC0CA949FD76M3gBN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o-pavlovsk.ru/?p=73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23" y="99589"/>
            <a:ext cx="6756756" cy="4374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001632"/>
            <a:ext cx="9009529" cy="1834392"/>
          </a:xfrm>
        </p:spPr>
        <p:txBody>
          <a:bodyPr>
            <a:noAutofit/>
          </a:bodyPr>
          <a:lstStyle/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внутригородского муниципального образования города федерального значения Санкт-Петербурга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 Павловск на 2024 год и на плановый период 2025-2026 годов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16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58241" y="418012"/>
            <a:ext cx="9195994" cy="21638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из бюджета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(дотации на выравнивание бюджетной обеспеченности, субвенции на выполнение отдельных государственных полномочий)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20118" y="2723277"/>
            <a:ext cx="5396753" cy="16584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         124 708,4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" y="2722198"/>
            <a:ext cx="3106674" cy="2194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91" y="4523190"/>
            <a:ext cx="2152527" cy="215252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06824" y="3240741"/>
            <a:ext cx="1945340" cy="623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Санкт-Петербурга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19250" y="5396753"/>
            <a:ext cx="1630539" cy="641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 города Павловска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>
            <a:off x="2940424" y="3012141"/>
            <a:ext cx="3030070" cy="1904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20118" y="4940004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101 084,2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085729" y="4916758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105 046,9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46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9" y="1883121"/>
            <a:ext cx="6446067" cy="483455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416423" y="753035"/>
            <a:ext cx="8615083" cy="19811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 внутригородских муниципальных образований городов федерального значения на выравнивание бюджетной обеспеченности из бюджета субъекта Российской Федерации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88722" y="2959200"/>
            <a:ext cx="5653655" cy="16974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            92 937,9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61825" y="5000283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88 191,4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70880" y="5000283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91 639,6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81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16424" y="753036"/>
            <a:ext cx="8497121" cy="9674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 внутригородских муниципальных образований городов федерального значения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573086" y="2678542"/>
            <a:ext cx="5653655" cy="16974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            19 392,6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00788" y="2395560"/>
            <a:ext cx="4101220" cy="282468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году бюджет муниципального образования город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авловск прошел конкурсный отбор на получение субсидии на проведение работ по благоустройству территории по адресу: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авловск, ул. Госпитальная, 24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43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16423" y="753035"/>
            <a:ext cx="8615083" cy="19811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Субвенция бюджету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отдельных государственных полномочий Санкт-Петербурга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организации и осуществлению деятельности по опеке и попечительству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88722" y="2959200"/>
            <a:ext cx="5653655" cy="16974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            3 599,0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4" y="2993089"/>
            <a:ext cx="4436036" cy="332702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723964" y="4988475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3 748,7 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72238" y="4988475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3 898,4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7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16423" y="753035"/>
            <a:ext cx="8615083" cy="19811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бюджетам внутригородских муниципальных образований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содержание ребенка в семье опекуна и приемной семье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412840" y="2976281"/>
            <a:ext cx="5429538" cy="174325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           4 709,7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96" y="3018033"/>
            <a:ext cx="4387104" cy="320624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526484" y="5082221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4 905,5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58908" y="5113981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5 101,3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13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16423" y="753035"/>
            <a:ext cx="8615083" cy="19811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бюджетам внутригородских муниципальных образований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вознаграждение, причитающееся приемному родителю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019800" y="2883563"/>
            <a:ext cx="5599867" cy="16525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           4 060,0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6" y="3110753"/>
            <a:ext cx="5181884" cy="30861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858179" y="4925722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4 229,0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86860" y="4925722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4 397,6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6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16423" y="753035"/>
            <a:ext cx="8650942" cy="25639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Субвенция бюджету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отдельного государственного полномочия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определению должностных лиц, уполномоченных составлять протоколы об административных правонарушениях, и составлению протоколов об административных правонарушениях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430768" y="3465604"/>
            <a:ext cx="5268173" cy="155396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            9,2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9" y="3768715"/>
            <a:ext cx="4451447" cy="250171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643026" y="5168234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9,6      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065045" y="5168234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10,0       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83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44704" y="466165"/>
            <a:ext cx="9350189" cy="16943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 бюджета муниципального образования город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авловск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34353" y="2375647"/>
            <a:ext cx="9072282" cy="16674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Направления расходования бюджетных средств определены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Санкт-Петербурга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23.09.2009 N 420-79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организации местного самоуправления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законе обозначены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местного значения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10), по которым возможно осуществлять расходование бюджетных средств.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44704" y="4222376"/>
            <a:ext cx="9161931" cy="24563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Полномочия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местного самоуправления, установленные законами Санкт-Петербурга, по вопросам, не отнесенным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вышеназванным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Санкт-Петербурга к вопросам местного значения, являются отдельными государственными полномочиями Санкт-Петербурга, передаваемыми для осуществления органам местного самоуправления.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Наделение органов местного самоуправления отдельными государственными полномочиями Санкт-Петербурга осуществляется законами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Санкт-Петербурга, и финансируется за счет средств бюджета Санкт-Петербурга, передаваемых в местные бюджеты в форме субвенций.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80291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42" y="2008095"/>
            <a:ext cx="5556378" cy="3978367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730782" y="269305"/>
            <a:ext cx="6382871" cy="16584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рамках вопросов местного значения на </a:t>
            </a:r>
            <a:r>
              <a:rPr lang="ru-RU" dirty="0" smtClean="0">
                <a:solidFill>
                  <a:schemeClr val="tx1"/>
                </a:solidFill>
              </a:rPr>
              <a:t>2024 </a:t>
            </a:r>
            <a:r>
              <a:rPr lang="ru-RU" dirty="0">
                <a:solidFill>
                  <a:schemeClr val="tx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tx1"/>
                </a:solidFill>
              </a:rPr>
              <a:t>2025-2026 </a:t>
            </a:r>
            <a:r>
              <a:rPr lang="ru-RU" dirty="0">
                <a:solidFill>
                  <a:schemeClr val="tx1"/>
                </a:solidFill>
              </a:rPr>
              <a:t>годов утверждено 16 муниципальных программ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09965" y="4516581"/>
            <a:ext cx="4165600" cy="160712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программами можно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на сайте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pavlovsk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5" y="2660493"/>
            <a:ext cx="34290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3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93" y="2698327"/>
            <a:ext cx="3359726" cy="22398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77" y="4315096"/>
            <a:ext cx="3182471" cy="2386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7" y="742443"/>
            <a:ext cx="3350192" cy="251264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999128" y="179294"/>
            <a:ext cx="7799295" cy="10219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подпрограммы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997513" y="1723755"/>
            <a:ext cx="7034541" cy="18252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земельных участков, не относящихся к внутриквартальным территориям, в пределах установленных полномочий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97597" y="3692049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4 762,4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20963" y="5175910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469,4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929906" y="5175910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670,5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44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652" y="181069"/>
            <a:ext cx="10446405" cy="5939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Что такое бюджет?</a:t>
            </a:r>
          </a:p>
          <a:p>
            <a:pPr marL="0" indent="0" algn="ctr">
              <a:buNone/>
            </a:pPr>
            <a:r>
              <a:rPr lang="ru-RU" dirty="0" smtClean="0"/>
              <a:t>БЮДЖЕТ </a:t>
            </a:r>
            <a:r>
              <a:rPr lang="ru-RU" dirty="0"/>
              <a:t>– 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dirty="0" smtClean="0"/>
              <a:t>самоуправления</a:t>
            </a:r>
          </a:p>
          <a:p>
            <a:pPr marL="0" indent="0" algn="ctr">
              <a:buNone/>
            </a:pPr>
            <a:r>
              <a:rPr lang="ru-RU" dirty="0"/>
              <a:t>ДОХОДЫ БЮДЖЕТА поступающие в бюджет денежные средства </a:t>
            </a:r>
          </a:p>
          <a:p>
            <a:pPr marL="0" indent="0" algn="ctr">
              <a:buNone/>
            </a:pPr>
            <a:r>
              <a:rPr lang="ru-RU" dirty="0" smtClean="0"/>
              <a:t>РАСХОДЫ </a:t>
            </a:r>
            <a:r>
              <a:rPr lang="ru-RU" dirty="0"/>
              <a:t>БЮДЖЕТА </a:t>
            </a:r>
            <a:r>
              <a:rPr lang="ru-RU" dirty="0" smtClean="0"/>
              <a:t>- выплачиваемые </a:t>
            </a:r>
            <a:r>
              <a:rPr lang="ru-RU" dirty="0"/>
              <a:t>из бюджета денежные средства </a:t>
            </a:r>
          </a:p>
          <a:p>
            <a:pPr marL="0" indent="0" algn="ctr">
              <a:buNone/>
            </a:pPr>
            <a:r>
              <a:rPr lang="ru-RU" dirty="0" smtClean="0"/>
              <a:t>Если </a:t>
            </a:r>
            <a:r>
              <a:rPr lang="ru-RU" dirty="0"/>
              <a:t>расходная часть бюджета превышает доходную, то бюджет формируется с ДЕФИЦИТОМ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Превышение </a:t>
            </a:r>
            <a:r>
              <a:rPr lang="ru-RU" dirty="0"/>
              <a:t>доходов над расходами образует </a:t>
            </a:r>
            <a:r>
              <a:rPr lang="ru-RU" dirty="0" smtClean="0"/>
              <a:t>положительный </a:t>
            </a:r>
            <a:r>
              <a:rPr lang="ru-RU" dirty="0"/>
              <a:t>остаток бюджета ПРОФИЦИТ  </a:t>
            </a:r>
          </a:p>
        </p:txBody>
      </p:sp>
    </p:spTree>
    <p:extLst>
      <p:ext uri="{BB962C8B-B14F-4D97-AF65-F5344CB8AC3E}">
        <p14:creationId xmlns:p14="http://schemas.microsoft.com/office/powerpoint/2010/main" val="261876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37778"/>
              </p:ext>
            </p:extLst>
          </p:nvPr>
        </p:nvGraphicFramePr>
        <p:xfrm>
          <a:off x="606583" y="452676"/>
          <a:ext cx="10773623" cy="5732932"/>
        </p:xfrm>
        <a:graphic>
          <a:graphicData uri="http://schemas.openxmlformats.org/drawingml/2006/table">
            <a:tbl>
              <a:tblPr/>
              <a:tblGrid>
                <a:gridCol w="577158"/>
                <a:gridCol w="4120270"/>
                <a:gridCol w="1362734"/>
                <a:gridCol w="1218443"/>
                <a:gridCol w="1971959"/>
                <a:gridCol w="1523059"/>
              </a:tblGrid>
              <a:tr h="1200706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работ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Срок исполнения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предельные объемы финансирования</a:t>
                      </a:r>
                    </a:p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натуральные показатели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5624"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Завоз песка в песочницы, расположенные на детских площадках вне границ внутриквартальных территорий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квартал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куб. м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социальной политики и экономического развития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5624"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ремонт элементов благоустройства, травмоопасного игрового оборудования, спортивных площадок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фактической потребности в течение года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социальной политики и экономического развития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5624"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покрытий, расположенных вне границ внутриквартальных территориях, проведение санитарных рубок (включая составление сметы и ведение технического надзора)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фактической потребности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социальной политики и экономического развития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5624"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покрытий, расположенных вне границ внутриквартальных территориях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 квартал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1 988,4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Мариинская ул.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социальной политики и экономического развития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5624"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проектов на ремонт покрытий, расположенных вне границ внутриквартальных территориях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805,4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Обороны ул., д. 32,</a:t>
                      </a:r>
                    </a:p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Коллективная ул., д. 9,</a:t>
                      </a:r>
                    </a:p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Обороны ул., д. 64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социальной политики и экономического развития</a:t>
                      </a: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462">
                <a:tc>
                  <a:txBody>
                    <a:bodyPr/>
                    <a:lstStyle/>
                    <a:p>
                      <a:r>
                        <a:rPr lang="ru-RU"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ИТОГО</a:t>
                      </a:r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4 762,4</a:t>
                      </a:r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26" marR="21226" marT="10613" marB="10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26" marR="21226" marT="10613" marB="10613">
                    <a:lnL>
                      <a:noFill/>
                    </a:lnL>
                    <a:lnT>
                      <a:noFill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64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96" y="1032095"/>
            <a:ext cx="5657354" cy="42596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64" y="2444436"/>
            <a:ext cx="5746987" cy="431024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287225" y="32265"/>
            <a:ext cx="6473226" cy="16335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внутриквартальных территорий муниципального образования в пределах установленных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8516" y="1822370"/>
            <a:ext cx="1998265" cy="10571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40 686,1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11809" y="1838342"/>
            <a:ext cx="2118323" cy="10558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29 467,8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735160" y="1838342"/>
            <a:ext cx="2025291" cy="10252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 29 329,0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31270" y="5459240"/>
            <a:ext cx="3177767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макет благоустройство 2024 г.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Просвещения, участок 1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802045" y="5291750"/>
            <a:ext cx="13581" cy="167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659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20119"/>
              </p:ext>
            </p:extLst>
          </p:nvPr>
        </p:nvGraphicFramePr>
        <p:xfrm>
          <a:off x="416460" y="271607"/>
          <a:ext cx="11036173" cy="6068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8998"/>
                <a:gridCol w="3558689"/>
                <a:gridCol w="1240265"/>
                <a:gridCol w="1388223"/>
                <a:gridCol w="2620873"/>
                <a:gridCol w="1659125"/>
              </a:tblGrid>
              <a:tr h="720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работ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исполнения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предельные объемы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натуральные показатели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</a:tr>
              <a:tr h="8242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основания спортивной площадки, изготовление, доставка, монтаж оборудования зоны отдыха, спортивной площадки, благоустройство территории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2-4 квартал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34 498,2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Просвещения ул., участок 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социальной политики и экономического развития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</a:tr>
              <a:tr h="3954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Ведение технического надзора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2-4 квартал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Просвещения ул., участок 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Госпитальная ул., д. 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</a:tr>
              <a:tr h="3954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Завоз песка в песочницы, расположенные на детских площадках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квартал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 куб. 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</a:tr>
              <a:tr h="3496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Закупка и доставка растительного грунта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квартал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куб. 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</a:tr>
              <a:tr h="9194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и содержание элементов благоустройства, травмоопасного игрового оборудования, спортивных площадок, удаление граффити, заливка катков, осмотры с целью составления сметного расчета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1-4 квартал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Заливка катков по адресам: пос. Динамо, ул. Новая, д. 10; ул. Берёзовая, д.19.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детских площадок и удаление граффити по фактической потребности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</a:tr>
              <a:tr h="593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проектов детских и спортивных площадок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1-4 квартал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Территория у д. 15 и д. 13 по ул. Пионерской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</a:tr>
              <a:tr h="5387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обслуживание цветочных вазонов (включая составление сметы)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 квартал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вазонов,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клумба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</a:tr>
              <a:tr h="5304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покрытий, расположенных на внутриквартальных территориях, проведение санитарных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рубок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2-4 квартал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2 929,4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фактической потребности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</a:tr>
              <a:tr h="7717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40 686,1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230" marR="3123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194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1" y="2257174"/>
            <a:ext cx="5763553" cy="432266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12126" y="194318"/>
            <a:ext cx="5421814" cy="11990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 содержание наружной информации в части указателей, информационных щитов и стендов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19053" y="348649"/>
            <a:ext cx="1891553" cy="1111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218,4 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5064" y="1667705"/>
            <a:ext cx="1955549" cy="11256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227,5    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25906" y="1667705"/>
            <a:ext cx="1770496" cy="11256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236,6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>
            <a:endCxn id="11" idx="0"/>
          </p:cNvCxnSpPr>
          <p:nvPr/>
        </p:nvCxnSpPr>
        <p:spPr>
          <a:xfrm>
            <a:off x="1572838" y="1393349"/>
            <a:ext cx="1" cy="274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" idx="3"/>
          </p:cNvCxnSpPr>
          <p:nvPr/>
        </p:nvCxnSpPr>
        <p:spPr>
          <a:xfrm flipV="1">
            <a:off x="5933940" y="793833"/>
            <a:ext cx="38511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endCxn id="12" idx="0"/>
          </p:cNvCxnSpPr>
          <p:nvPr/>
        </p:nvCxnSpPr>
        <p:spPr>
          <a:xfrm>
            <a:off x="3775295" y="1393349"/>
            <a:ext cx="35859" cy="274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252930"/>
              </p:ext>
            </p:extLst>
          </p:nvPr>
        </p:nvGraphicFramePr>
        <p:xfrm>
          <a:off x="6319053" y="1667705"/>
          <a:ext cx="5495718" cy="4980986"/>
        </p:xfrm>
        <a:graphic>
          <a:graphicData uri="http://schemas.openxmlformats.org/drawingml/2006/table">
            <a:tbl>
              <a:tblPr/>
              <a:tblGrid>
                <a:gridCol w="384373"/>
                <a:gridCol w="1234901"/>
                <a:gridCol w="850528"/>
                <a:gridCol w="776924"/>
                <a:gridCol w="1472068"/>
                <a:gridCol w="776924"/>
              </a:tblGrid>
              <a:tr h="1429926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Срок исполнения</a:t>
                      </a: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предельные объемы финансирования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натуральные показатели</a:t>
                      </a: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5755">
                <a:tc>
                  <a:txBody>
                    <a:bodyPr/>
                    <a:lstStyle/>
                    <a:p>
                      <a:r>
                        <a:rPr lang="ru-RU" sz="800"/>
                        <a:t>1.</a:t>
                      </a: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(очистка, покраска) информационных стендов (включая составление сметы)</a:t>
                      </a: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ежемесячно</a:t>
                      </a: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218,4</a:t>
                      </a: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п.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Гамболово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17;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Звериницкая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23;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Горная ул., д. 10;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Березовая ул., д. 24;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Обороны ул., д. 2;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перекресток Гуммолосаровской ул. и Мичурина ул.;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Медвежий пер., д. 8/14;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Госпитальная ул., д. 1;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п. Динамо, Клубная пл., д. 2;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п. Попово</a:t>
                      </a: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социальной политики и экономического развития</a:t>
                      </a: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879">
                <a:tc>
                  <a:txBody>
                    <a:bodyPr/>
                    <a:lstStyle/>
                    <a:p>
                      <a:r>
                        <a:rPr lang="ru-RU" sz="800" b="1"/>
                        <a:t> </a:t>
                      </a:r>
                      <a:endParaRPr lang="ru-RU" sz="800"/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218,4</a:t>
                      </a:r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70" marR="38170" marT="19085" marB="190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70" marR="38170" marT="19085" marB="19085">
                    <a:lnL>
                      <a:noFill/>
                    </a:lnL>
                    <a:lnT>
                      <a:noFill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82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35" y="152487"/>
            <a:ext cx="7339462" cy="394110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388541" y="171345"/>
            <a:ext cx="5390776" cy="11878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Временное размещение, содержание, включая ремонт, элементов оформления города Павловска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мероприятиям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8201" y="1599127"/>
            <a:ext cx="2017059" cy="1219200"/>
          </a:xfrm>
          <a:prstGeom prst="roundRect">
            <a:avLst>
              <a:gd name="adj" fmla="val 1963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2 500,7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9651" y="1688553"/>
            <a:ext cx="2136884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       3 432,3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663672" y="1458326"/>
            <a:ext cx="2126913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   3 569,3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5961424" y="1378027"/>
            <a:ext cx="27359" cy="160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1376127" y="832919"/>
            <a:ext cx="2012414" cy="855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8779317" y="765257"/>
            <a:ext cx="1947811" cy="593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943163"/>
              </p:ext>
            </p:extLst>
          </p:nvPr>
        </p:nvGraphicFramePr>
        <p:xfrm>
          <a:off x="624406" y="3023857"/>
          <a:ext cx="10674036" cy="37465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32087"/>
                <a:gridCol w="2254313"/>
                <a:gridCol w="5187636"/>
              </a:tblGrid>
              <a:tr h="669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работ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1" marR="542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предельные объемы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финансирования в 2023 году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1" marR="542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натуральные показатели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1" marR="54291" marT="0" marB="0"/>
                </a:tc>
              </a:tr>
              <a:tr h="15237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по оформлению территории к празднованию Нового года </a:t>
                      </a:r>
                      <a:endParaRPr lang="ru-RU" sz="1200" b="1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1" marR="542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1" marR="54291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Березовая ул., пешеходная зона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пер. Песчаный, д.11/16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Детская площадка у Купального пруда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Госпитальная ул., д. 1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п. Динамо, Клубная пл., д. 1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ВИР, ул. Горная, д. 14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Садовая ул., д. 17 (Храм св. </a:t>
                      </a:r>
                      <a:r>
                        <a:rPr lang="ru-RU" sz="1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равноап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Марии Магдалины)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ул. Артиллерийская, д.2 (Храм </a:t>
                      </a:r>
                      <a:r>
                        <a:rPr lang="ru-RU" sz="1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свт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Николая Чудотворца)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сквер Победы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пересечение Гуммолосаровская ул. и Мичурина ул.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площадь Академика Рыкачева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Медвежий пер.</a:t>
                      </a:r>
                    </a:p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катки – Березовая ул., д. 19, п. Динамо, Новая ул., д. 10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1" marR="54291" marT="0" marB="0"/>
                </a:tc>
              </a:tr>
              <a:tr h="483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работ по оформлению территории к празднованию Дня Победы </a:t>
                      </a:r>
                      <a:endParaRPr lang="ru-RU" sz="1200" b="1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1" marR="542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1" marR="54291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Березовая ул., пешеходная зона,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пер. Песчаный, д.11/16,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Конюшенная ул., Детская площадка у Купального пруда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1" marR="54291" marT="0" marB="0"/>
                </a:tc>
              </a:tr>
              <a:tr h="215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4291" marR="542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4 100,0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1" marR="542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1" marR="5429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415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40" y="240626"/>
            <a:ext cx="3558540" cy="2890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" y="495298"/>
            <a:ext cx="4572009" cy="304800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388541" y="171345"/>
            <a:ext cx="5390776" cy="11878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организацию благоустройства территории муниципального образования в рамках выполнения мероприятий программы «Петербургские дворы»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8201" y="1599127"/>
            <a:ext cx="2017059" cy="1219200"/>
          </a:xfrm>
          <a:prstGeom prst="roundRect">
            <a:avLst>
              <a:gd name="adj" fmla="val 196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25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195,7 тыс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21820" y="3443295"/>
            <a:ext cx="7098835" cy="21306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5" name="Прямая со стрелкой 4"/>
          <p:cNvCxnSpPr>
            <a:stCxn id="8" idx="2"/>
            <a:endCxn id="2" idx="0"/>
          </p:cNvCxnSpPr>
          <p:nvPr/>
        </p:nvCxnSpPr>
        <p:spPr>
          <a:xfrm flipH="1">
            <a:off x="6071238" y="2818327"/>
            <a:ext cx="15493" cy="62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3" idx="2"/>
            <a:endCxn id="8" idx="0"/>
          </p:cNvCxnSpPr>
          <p:nvPr/>
        </p:nvCxnSpPr>
        <p:spPr>
          <a:xfrm>
            <a:off x="6083929" y="1359169"/>
            <a:ext cx="2802" cy="23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655651" y="3543304"/>
            <a:ext cx="64688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работ по благоустройству территории по адресу:                                    г.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авловск, ул. Госпитальная, 24  (создание зоны отдыха и обустройство спортивной площадки)   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том числе:</a:t>
            </a:r>
          </a:p>
          <a:p>
            <a:pPr marL="342900" indent="-342900" algn="ctr"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счет субсидии из бюджета Санкт-Петербурга – 19 392,6 тыс. руб.</a:t>
            </a:r>
          </a:p>
          <a:p>
            <a:pPr marL="342900" indent="-342900" algn="ctr"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счет местного бюджета – 5 803,3 тыс. руб.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85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70" y="2080812"/>
            <a:ext cx="3401693" cy="453559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382663" y="222121"/>
            <a:ext cx="6125823" cy="17494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1.6.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работ в сфере озеленения на территории муниципального образования город Павловск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1" y="313765"/>
            <a:ext cx="1962554" cy="1163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929"/>
            <a:ext cx="1260749" cy="1260749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631142" y="493058"/>
            <a:ext cx="1860176" cy="12192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4 642,9   тыс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75369" y="1846359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4 220,6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46286" y="1867933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4 381,0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2" idx="1"/>
            <a:endCxn id="12" idx="3"/>
          </p:cNvCxnSpPr>
          <p:nvPr/>
        </p:nvCxnSpPr>
        <p:spPr>
          <a:xfrm flipH="1">
            <a:off x="4491318" y="1096846"/>
            <a:ext cx="891345" cy="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671588" y="1222218"/>
            <a:ext cx="711075" cy="490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116796"/>
              </p:ext>
            </p:extLst>
          </p:nvPr>
        </p:nvGraphicFramePr>
        <p:xfrm>
          <a:off x="5464144" y="2185558"/>
          <a:ext cx="6572814" cy="4287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329"/>
                <a:gridCol w="1778012"/>
                <a:gridCol w="1005597"/>
                <a:gridCol w="1005598"/>
                <a:gridCol w="991023"/>
                <a:gridCol w="1530255"/>
              </a:tblGrid>
              <a:tr h="746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п/п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мероприятия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Срок исполнения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Планируемые объемы финансирования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(тыс. руб.)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Планируемые натуральные показатели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Ответственный исполнитель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1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Павловск. Удаление аварийных, больных деревьев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течение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400,0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Согласно порубочным билетам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Отдел социальной политики и экономического развития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1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Павловск. Компенсационное озеленение (посадка деревьев, кустов)</a:t>
                      </a:r>
                      <a:r>
                        <a:rPr lang="ru-RU" sz="1000">
                          <a:effectLst/>
                        </a:rPr>
                        <a:t>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2-4 квартал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691,5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56 деревьев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Отдел социальной политики и экономического развития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1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Павловск. Содержание зелёных насаждений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2-3 квартал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304,3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359 деревьев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Отдел социальной политики и экономического развития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1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Павловск. Уборка территорий внутриквартального озеленения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1-4 квартал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3 247,1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58 694 кв.м ежемесячно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Отдел социальной политики и экономического развития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6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4 642,9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708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01" y="2658603"/>
            <a:ext cx="3856874" cy="388705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446038" y="227933"/>
            <a:ext cx="6125823" cy="17494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1.7.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Архитектурно-строительное проектирование и строительство объектов наружного освещения детских и спортивных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31142" y="493058"/>
            <a:ext cx="1860176" cy="12192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231,2     тыс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75369" y="1846359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1 000,0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46286" y="1867933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1 000,0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2" idx="1"/>
            <a:endCxn id="12" idx="3"/>
          </p:cNvCxnSpPr>
          <p:nvPr/>
        </p:nvCxnSpPr>
        <p:spPr>
          <a:xfrm flipH="1">
            <a:off x="4491318" y="1102658"/>
            <a:ext cx="95472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671588" y="1222218"/>
            <a:ext cx="711075" cy="490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559769"/>
              </p:ext>
            </p:extLst>
          </p:nvPr>
        </p:nvGraphicFramePr>
        <p:xfrm>
          <a:off x="5613150" y="2679826"/>
          <a:ext cx="6074874" cy="3419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560"/>
                <a:gridCol w="2103043"/>
                <a:gridCol w="743552"/>
                <a:gridCol w="826300"/>
                <a:gridCol w="1073373"/>
                <a:gridCol w="909046"/>
              </a:tblGrid>
              <a:tr h="15743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п/п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мероприятия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r>
                        <a:rPr lang="ru-RU" sz="1000">
                          <a:effectLst/>
                        </a:rPr>
                        <a:t>Срок исполнения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Планируемые предельные объемы финансирования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(тыс. руб.)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Планируемые натуральные показатели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Ответственный исполнитель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676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Изготовление проектов наружного освещения детских и спортивных площадок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течение года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231,2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улица Просвещения, участок 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Отдел социальной политики и экономического развития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78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231,2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126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1" y="294949"/>
            <a:ext cx="4668309" cy="3501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3" y="3164167"/>
            <a:ext cx="2996454" cy="299645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804212" y="378759"/>
            <a:ext cx="4831976" cy="22635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содержание дорог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расположенных в пределах границ муниципального образования город Павловск (в соответствии 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утвержденным Правительством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Санкт-Петербурга) (перечень представлен на слайде 39)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9271" y="4318376"/>
            <a:ext cx="4392706" cy="18493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и финансировании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временного трудоустройства несовершеннолетних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от 14 до 18 лет в свободное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08037" y="658718"/>
            <a:ext cx="2017059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 5 550,5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39017" y="4349751"/>
            <a:ext cx="2017059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823,4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80175" y="2433544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5 613,0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45980" y="2433544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5 418,2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463117" y="5441206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856,0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560146" y="5441206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890,1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831977" y="5902859"/>
            <a:ext cx="2456063" cy="4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8" idx="1"/>
          </p:cNvCxnSpPr>
          <p:nvPr/>
        </p:nvCxnSpPr>
        <p:spPr>
          <a:xfrm flipV="1">
            <a:off x="4831977" y="4959351"/>
            <a:ext cx="307040" cy="65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7" idx="3"/>
          </p:cNvCxnSpPr>
          <p:nvPr/>
        </p:nvCxnSpPr>
        <p:spPr>
          <a:xfrm flipH="1" flipV="1">
            <a:off x="6425096" y="1268318"/>
            <a:ext cx="379116" cy="3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5504507" y="1877918"/>
            <a:ext cx="1299705" cy="555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425096" y="1964602"/>
            <a:ext cx="379116" cy="468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835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0" y="1702528"/>
            <a:ext cx="6459376" cy="453233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445624" y="121920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2088" y="144751"/>
            <a:ext cx="5876054" cy="14240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работ 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военно-патриотическому воспитанию граждан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город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</a:t>
            </a:r>
            <a:endParaRPr lang="ru-RU" sz="2400" dirty="0"/>
          </a:p>
          <a:p>
            <a:pPr algn="ctr"/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87460" y="233739"/>
            <a:ext cx="1957934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 год: 1 1 1 199,2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714289" y="352497"/>
            <a:ext cx="1882094" cy="12163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1 284,2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79934" y="1839853"/>
            <a:ext cx="1922656" cy="1066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1 241,7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stCxn id="3" idx="1"/>
            <a:endCxn id="8" idx="3"/>
          </p:cNvCxnSpPr>
          <p:nvPr/>
        </p:nvCxnSpPr>
        <p:spPr>
          <a:xfrm flipH="1" flipV="1">
            <a:off x="2945394" y="856787"/>
            <a:ext cx="28669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16" idx="1"/>
          </p:cNvCxnSpPr>
          <p:nvPr/>
        </p:nvCxnSpPr>
        <p:spPr>
          <a:xfrm>
            <a:off x="9108142" y="960660"/>
            <a:ext cx="60614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146487" y="1568824"/>
            <a:ext cx="217283" cy="267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234409" y="1776570"/>
            <a:ext cx="4361974" cy="48686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мероприятий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«Ленинград - гордость моя»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(мероприятия, посвященные 80-й годовщине полного освобождения Ленинграда от фашистской блокады и освобождения города Павловска от оккупации):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 в патриотических акциях на территории  города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Павловска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Бухенвальдский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набат» 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(мероприятия, посвященные Международному дню освобождения узников фашистских лагерей):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детей школьного возраста «Детство, опаленное войной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«Салют Победы нашей» (мероприятия, посвященные празднованию 79-й годовщины Победы в Великой Отечественной войне)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историко-патриотического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школьного возраста с организацией полевой кухни;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 в патриотических акциях на территории  города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Павловска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памяти и скорби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историко-патриотического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жителей МО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горжусь своей страной»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(конкурс детского рисунка, посвященный Дню России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посвященные дню Государственного флага Российской Федерации - 22 августа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 днем рождения, любимый город!» 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(мероприятия, посвященные Дню основания города Павловска - 1777):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знатоков города Павловска/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среди детей школьного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 с допризывной молодежью 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(Днях призывника, Спартакиаде допризывной молодежи и других)</a:t>
            </a:r>
          </a:p>
        </p:txBody>
      </p:sp>
    </p:spTree>
    <p:extLst>
      <p:ext uri="{BB962C8B-B14F-4D97-AF65-F5344CB8AC3E}">
        <p14:creationId xmlns:p14="http://schemas.microsoft.com/office/powerpoint/2010/main" val="214373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565" y="4955177"/>
            <a:ext cx="10474233" cy="1638437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используемые при составлении бюджета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09" y="388710"/>
            <a:ext cx="4374707" cy="4351338"/>
          </a:xfrm>
        </p:spPr>
      </p:pic>
    </p:spTree>
    <p:extLst>
      <p:ext uri="{BB962C8B-B14F-4D97-AF65-F5344CB8AC3E}">
        <p14:creationId xmlns:p14="http://schemas.microsoft.com/office/powerpoint/2010/main" val="17084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90" y="1524246"/>
            <a:ext cx="7783215" cy="50123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71" y="3308011"/>
            <a:ext cx="4585529" cy="3439147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117475" y="338154"/>
            <a:ext cx="5907741" cy="10936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Культура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досуг</a:t>
            </a:r>
            <a:endParaRPr lang="ru-RU" sz="24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1651" y="1327898"/>
            <a:ext cx="2868707" cy="22770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местных и участие в организации и проведении городских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праздничных и иных зрелищных мероприятий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143099" y="1297702"/>
            <a:ext cx="2868707" cy="22770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досуговых мероприятий для жителей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Павловск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07" y="3662242"/>
            <a:ext cx="1884993" cy="12751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5 491,5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51956" y="3662242"/>
            <a:ext cx="1953406" cy="11963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2 036,8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4369289" y="1633318"/>
            <a:ext cx="959223" cy="16058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606471" y="5450900"/>
            <a:ext cx="1959701" cy="1151718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   2 060,7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55514" y="5284757"/>
            <a:ext cx="1809687" cy="11230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4 879,0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6276" y="5284757"/>
            <a:ext cx="1875474" cy="1151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4 879,0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052105" y="5450900"/>
            <a:ext cx="1959701" cy="1151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2 114,6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20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1465700"/>
            <a:ext cx="11742029" cy="53923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083860" y="403412"/>
            <a:ext cx="6024282" cy="26445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Обеспечение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на территории муниципального образования город Павловск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массового спорта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организация и проведение официальных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физкультурных мероприятий, физкультурно-оздоровительных мероприятий и спортивных мероприятий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</a:t>
            </a:r>
            <a:endParaRPr lang="ru-RU" sz="20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547412" y="823865"/>
            <a:ext cx="2176825" cy="1426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  1 732,5  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6" y="261471"/>
            <a:ext cx="2032000" cy="2032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099676" y="5246021"/>
            <a:ext cx="1959701" cy="1151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1 732,5 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54254" y="5153977"/>
            <a:ext cx="1959701" cy="1151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1 732,5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54187" y="358589"/>
            <a:ext cx="5549153" cy="16853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Периодические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учреждённые представительным органом местного самоуправления</a:t>
            </a:r>
            <a:endParaRPr lang="ru-RU" sz="20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547413" y="751438"/>
            <a:ext cx="2022916" cy="14987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2 219,7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6" y="2097741"/>
            <a:ext cx="4105835" cy="4105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84" y="2767852"/>
            <a:ext cx="4114800" cy="2933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27" y="5018834"/>
            <a:ext cx="2857500" cy="157162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984217" y="3488459"/>
            <a:ext cx="1959701" cy="1151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2 312,0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18691" y="5125693"/>
            <a:ext cx="1959701" cy="1151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2 404,2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2" idx="3"/>
          </p:cNvCxnSpPr>
          <p:nvPr/>
        </p:nvCxnSpPr>
        <p:spPr>
          <a:xfrm flipV="1">
            <a:off x="8803340" y="1195057"/>
            <a:ext cx="744073" cy="6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852657" y="2097741"/>
            <a:ext cx="27161" cy="1233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3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26" y="201753"/>
            <a:ext cx="3709752" cy="2473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4" y="2293844"/>
            <a:ext cx="3325905" cy="2494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60" y="3541059"/>
            <a:ext cx="5189105" cy="290914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849908" y="146981"/>
            <a:ext cx="3833695" cy="1453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2024 год: 348,4 тыс. руб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362,9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                        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377,4 тыс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2400" y="146981"/>
            <a:ext cx="4308763" cy="21468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 просвещения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организация экологического воспитания и формирование экологической культуры в области обращения с твердыми коммунальными отходами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68578" y="2124364"/>
            <a:ext cx="3485584" cy="15467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Содействие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малого бизнеса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город Павловск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401" y="4576205"/>
            <a:ext cx="6069107" cy="21492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Проведение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и обучения неработающего населения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способам защиты 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действиям в чрезвычайных ситуациях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способам защиты от опасностей, возникающих при ведении военных действий или вследствие этих действий</a:t>
            </a:r>
            <a:endParaRPr lang="ru-RU" sz="2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91333" y="2557419"/>
            <a:ext cx="3666319" cy="14166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6,9 тыс. руб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                        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53716" y="5272368"/>
            <a:ext cx="3833695" cy="1453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28,5 тыс. руб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29,7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                        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30,9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endCxn id="2" idx="1"/>
          </p:cNvCxnSpPr>
          <p:nvPr/>
        </p:nvCxnSpPr>
        <p:spPr>
          <a:xfrm flipV="1">
            <a:off x="4461163" y="873544"/>
            <a:ext cx="388745" cy="68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284260" y="6151418"/>
            <a:ext cx="7694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054162" y="3103418"/>
            <a:ext cx="2371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419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3" y="1829897"/>
            <a:ext cx="6461601" cy="4846201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378199" y="2969146"/>
            <a:ext cx="1904780" cy="11512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53,8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91324" y="2953554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56,0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852488" y="4218944"/>
            <a:ext cx="5199528" cy="224341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13.Участие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мероприятиях по профилактике незаконного потребления наркотических средс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 и психотропных веществ, новых потенциально опасных психоактивных веществ, наркомании в муниципальном образовании город Павловск</a:t>
            </a:r>
            <a:endParaRPr lang="ru-RU" sz="20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6165" y="304800"/>
            <a:ext cx="5629836" cy="16763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11.Участие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деятельности по профилактике правонарушений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образовании город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10904" y="1829897"/>
            <a:ext cx="5282697" cy="19901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профилактике терроризма и экстремизма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в минимизации и (или) ликвидации последствий их проявлений на территории муниципального образования город Павловск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16552" y="348097"/>
            <a:ext cx="1788704" cy="12066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51,7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8009" y="2110067"/>
            <a:ext cx="1685364" cy="10488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51,7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4132" y="5516080"/>
            <a:ext cx="1888288" cy="1088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194,6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4254" y="348096"/>
            <a:ext cx="1959701" cy="1151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53,8 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941882" y="348096"/>
            <a:ext cx="1927211" cy="11517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56,0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63178" y="5516080"/>
            <a:ext cx="1936377" cy="1088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202,7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02424" y="5516080"/>
            <a:ext cx="1906844" cy="1088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210,7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5721790" y="2534970"/>
            <a:ext cx="1089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280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0" y="22895"/>
            <a:ext cx="3229538" cy="24034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30" y="2040237"/>
            <a:ext cx="5610481" cy="474526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248400" y="398585"/>
            <a:ext cx="5774602" cy="19553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реализации мер по профилактике дорожно-транспортного травматизма на территории муниципального образования город Павловск, включая размещение, содержание и ремонт искусственных неровностей на внутриквартальных проездах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85210" y="398585"/>
            <a:ext cx="2263740" cy="12944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796,2       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14702" y="2810768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548,0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14701" y="4652164"/>
            <a:ext cx="1936377" cy="12460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561,7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812325" y="1045791"/>
            <a:ext cx="371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938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41" y="104817"/>
            <a:ext cx="4257660" cy="2498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03" y="2842819"/>
            <a:ext cx="5050601" cy="3787951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81069" y="331695"/>
            <a:ext cx="5206720" cy="24059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создании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</a:t>
            </a:r>
            <a:endParaRPr lang="ru-RU" sz="16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0980" y="3947311"/>
            <a:ext cx="4369071" cy="7894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проведение выборов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28145" y="195367"/>
            <a:ext cx="1685364" cy="10488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71,3   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490105" y="5257756"/>
            <a:ext cx="1843186" cy="10454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8 162,5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44780" y="1430593"/>
            <a:ext cx="1823096" cy="11729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74,1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11391" y="1843479"/>
            <a:ext cx="1738192" cy="11570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79,5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387789" y="869133"/>
            <a:ext cx="6508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444780" y="1077362"/>
            <a:ext cx="430711" cy="178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444780" y="920125"/>
            <a:ext cx="1967012" cy="538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9469925" y="4736794"/>
            <a:ext cx="63374" cy="532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688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5271" y="251692"/>
            <a:ext cx="2937367" cy="136887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органов местного самоуправления</a:t>
            </a:r>
            <a:endParaRPr lang="ru-RU" sz="20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72638" y="63374"/>
            <a:ext cx="3403603" cy="19214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            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21 561,8 тыс. руб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22 243,8 тыс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                   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23 112,6 тыс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70368" y="2279828"/>
            <a:ext cx="3792070" cy="16853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исполнение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государственных полномочий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субвенций из бюджета Санкт-Петербурга,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454154" y="648823"/>
            <a:ext cx="3792070" cy="12304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опеке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167" y="4468909"/>
            <a:ext cx="2940422" cy="15195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составлению протоколов об административных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правонарушениях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43902" y="4468909"/>
            <a:ext cx="1685364" cy="10488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6,9          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305802" y="2146716"/>
            <a:ext cx="1761564" cy="10981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12 883,2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155198" y="5739897"/>
            <a:ext cx="1905176" cy="8495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7,4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66515" y="5740890"/>
            <a:ext cx="1922348" cy="8485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7,1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336306" y="2704443"/>
            <a:ext cx="1676400" cy="10408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13 397,3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36306" y="1511211"/>
            <a:ext cx="1676400" cy="10408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12 368,7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965077" y="3965192"/>
            <a:ext cx="0" cy="503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862438" y="1620571"/>
            <a:ext cx="1531164" cy="1083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9053465" y="1879227"/>
            <a:ext cx="54321" cy="283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11306776" y="1024121"/>
            <a:ext cx="295528" cy="596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10067366" y="1984869"/>
            <a:ext cx="268940" cy="710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711921" y="4816444"/>
            <a:ext cx="4631981" cy="9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711921" y="4825497"/>
            <a:ext cx="2064190" cy="825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711921" y="4825497"/>
            <a:ext cx="4593881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523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76" y="4214921"/>
            <a:ext cx="3900836" cy="26005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33" y="4002292"/>
            <a:ext cx="4502298" cy="2531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46" y="135802"/>
            <a:ext cx="4067910" cy="317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7"/>
            <a:ext cx="3295461" cy="219697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857409" y="1280706"/>
            <a:ext cx="6317870" cy="34222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ознаграждение приемному родителю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составляет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14 742,00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месяц на одного приемного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Размер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ежемесячного пособия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одного ребенка, находящегося под опекой или переданного на воспитание в приемную семью в 2024 году составляет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16 353,00 руб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месяц на одного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44367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51850" y="575872"/>
            <a:ext cx="11018067" cy="59426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Справочно: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дорог местного значения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Постановления правительства Санкт-Петербурга №779 от 26.06.2006 г.(в ред. от 07.10.2020 г. № 806) </a:t>
            </a:r>
          </a:p>
          <a:p>
            <a:r>
              <a:rPr lang="ru-RU" sz="2400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Герцена, Главная ул. (Грачёвка), ул. Гоголя, Екатерининская ул., Клубная пл. (Динамо), Коллективная ул. (Пязелево), ул.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Лассаля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7-я линия (Пязелево), ул. Льва Толстого, Набережная ул., Новая ул. (Динамо), Общественная ул. (Пязелево), Первомайская ул. (Пязелево), проезд без названия (по территории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Гамболово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проезд без названия (от Горной ул. до моста через р. Поповку), проезд без названия (на территории Попово),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Свободы (Пязелево), Социалистическая ул., Школьная ул. (Пязелево), Цветочная ул. (Пязелево)</a:t>
            </a:r>
          </a:p>
        </p:txBody>
      </p:sp>
    </p:spTree>
    <p:extLst>
      <p:ext uri="{BB962C8B-B14F-4D97-AF65-F5344CB8AC3E}">
        <p14:creationId xmlns:p14="http://schemas.microsoft.com/office/powerpoint/2010/main" val="360841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394061"/>
              </p:ext>
            </p:extLst>
          </p:nvPr>
        </p:nvGraphicFramePr>
        <p:xfrm>
          <a:off x="660902" y="262549"/>
          <a:ext cx="10674037" cy="6559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4037"/>
              </a:tblGrid>
              <a:tr h="1296987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Закон Санкт-Петербурга «О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бюджете Санкт-Петербурга на 2024 год и на плановый период 2025-2026 годов»</a:t>
                      </a:r>
                      <a:endParaRPr lang="ru-RU" sz="1800" b="1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989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Прогноз социально-экономического развития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муниципального образования города Павловска на очередной финансовый 2024 год и плановый период 2025-2026 годов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80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Основные направления бюджетной и налоговой политики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муниципального образования город Павловск на 2024 год и плановый период 2025-2026 годов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80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ожидаемого исполнения бюджета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муниципального образования Санкт-Петербурга город Павловск за 2023 год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923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Муниципальные программы внутригородского муниципального образования Санкт-Петербурга город Павловск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2024 год и плановый период 2025-2026 годов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787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Справочно:  </a:t>
                      </a:r>
                      <a:r>
                        <a:rPr lang="ru-RU" dirty="0" smtClean="0"/>
                        <a:t> </a:t>
                      </a:r>
                      <a:r>
                        <a:rPr lang="ru-RU" dirty="0" smtClean="0">
                          <a:hlinkClick r:id="rId3"/>
                        </a:rPr>
                        <a:t>ПРОТОКОЛ публичных слушаний по проекту решения Муниципального Совета города Павловска «О принятии изменений и дополнений в Устав внутригородского муниципального образования города федерального значения Санкт-Петербурга город Павловск»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8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780262676"/>
              </p:ext>
            </p:extLst>
          </p:nvPr>
        </p:nvGraphicFramePr>
        <p:xfrm>
          <a:off x="2004840" y="71061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5331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9509912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6918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9558591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6702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26" y="1086416"/>
            <a:ext cx="10058400" cy="5668921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352800" y="493060"/>
            <a:ext cx="6338046" cy="23846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связь: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196620, Санкт-Петербург,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Павловск, пер. Песчаный, д.11/16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Тел./факс: 465-17-73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1@m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-pavlovsk.ru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944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9071810" y="5500597"/>
            <a:ext cx="2666198" cy="1039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19 716,0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077935" y="6330093"/>
            <a:ext cx="2660073" cy="5279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остатков средств на счетах по учету средств местного бюджета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68404" y="193866"/>
            <a:ext cx="10515600" cy="132556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муниципального образования город Павловск на 2024 год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2025-2026 годов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0" y="1851118"/>
            <a:ext cx="3652073" cy="207890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58" y="1851118"/>
            <a:ext cx="3263144" cy="2188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38" y="1960781"/>
            <a:ext cx="1872695" cy="1872695"/>
          </a:xfrm>
          <a:prstGeom prst="rect">
            <a:avLst/>
          </a:prstGeom>
        </p:spPr>
      </p:pic>
      <p:sp>
        <p:nvSpPr>
          <p:cNvPr id="12" name="Стрелка вниз 11"/>
          <p:cNvSpPr/>
          <p:nvPr/>
        </p:nvSpPr>
        <p:spPr>
          <a:xfrm>
            <a:off x="2110847" y="3973339"/>
            <a:ext cx="2270876" cy="1546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5404582" y="3930024"/>
            <a:ext cx="2249106" cy="154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9326880" y="3930024"/>
            <a:ext cx="2156059" cy="154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10847" y="5563402"/>
            <a:ext cx="2405629" cy="991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125 708,4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93720" y="5573322"/>
            <a:ext cx="2608620" cy="1039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145 424,4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6987" y="5588000"/>
            <a:ext cx="1410046" cy="966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8883550" y="1853524"/>
            <a:ext cx="2666198" cy="1039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693552" y="306775"/>
            <a:ext cx="2270876" cy="1546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5926971" y="282710"/>
            <a:ext cx="2249106" cy="154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9138620" y="282710"/>
            <a:ext cx="2156059" cy="154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26112" y="1901651"/>
            <a:ext cx="2405629" cy="991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102 134,2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47214" y="1864920"/>
            <a:ext cx="2608620" cy="1039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102 134,2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33424" y="1926249"/>
            <a:ext cx="1410046" cy="966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2693489" y="3400273"/>
            <a:ext cx="2270876" cy="1546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9023803" y="3336845"/>
            <a:ext cx="2270876" cy="1546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5932236" y="3400273"/>
            <a:ext cx="2270876" cy="1546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3424" y="5031266"/>
            <a:ext cx="1410046" cy="966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829204" y="4923486"/>
            <a:ext cx="2660073" cy="100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864859" y="5018967"/>
            <a:ext cx="2405629" cy="991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106 146,9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693489" y="5006668"/>
            <a:ext cx="2405629" cy="991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106 146,9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1609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51529" y="197906"/>
            <a:ext cx="8426824" cy="12364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на 2024 год и на плановый период 2025-2026 годов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82957" y="1561440"/>
            <a:ext cx="7987552" cy="7261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Перечень источников доходов определен в приложении 7 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                                       «О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на 2024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66" y="2522242"/>
            <a:ext cx="5338749" cy="400406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988858" y="5082989"/>
            <a:ext cx="2393578" cy="466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естного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552159" y="3218334"/>
            <a:ext cx="1389530" cy="66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124 708,4  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37498" y="5574475"/>
            <a:ext cx="1290917" cy="681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1 000,0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25036" y="3881722"/>
            <a:ext cx="1721223" cy="51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Равно 9"/>
          <p:cNvSpPr/>
          <p:nvPr/>
        </p:nvSpPr>
        <p:spPr>
          <a:xfrm>
            <a:off x="8898924" y="3290051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вно 10"/>
          <p:cNvSpPr/>
          <p:nvPr/>
        </p:nvSpPr>
        <p:spPr>
          <a:xfrm>
            <a:off x="3128415" y="5593980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68" y="720210"/>
            <a:ext cx="4454408" cy="334080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539752" y="2864224"/>
            <a:ext cx="2326342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естного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98720" y="1407463"/>
            <a:ext cx="1389530" cy="66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101 084,2 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73383" y="2752163"/>
            <a:ext cx="1290917" cy="681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1 050,0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721284" y="1878051"/>
            <a:ext cx="1721223" cy="51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Равно 9"/>
          <p:cNvSpPr/>
          <p:nvPr/>
        </p:nvSpPr>
        <p:spPr>
          <a:xfrm>
            <a:off x="9845485" y="1547205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вно 10"/>
          <p:cNvSpPr/>
          <p:nvPr/>
        </p:nvSpPr>
        <p:spPr>
          <a:xfrm>
            <a:off x="4992452" y="2832847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2" y="3517194"/>
            <a:ext cx="4454408" cy="3340806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831040" y="4675031"/>
            <a:ext cx="1721223" cy="51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28481" y="5607424"/>
            <a:ext cx="2326342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естного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Равно 16"/>
          <p:cNvSpPr/>
          <p:nvPr/>
        </p:nvSpPr>
        <p:spPr>
          <a:xfrm>
            <a:off x="5000226" y="4442743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53299" y="4442743"/>
            <a:ext cx="1290917" cy="681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105 046,9 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9633" y="4918654"/>
            <a:ext cx="1290917" cy="681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1 100,0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22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4365" y="539930"/>
            <a:ext cx="9866812" cy="14282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доходы физических лиц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8534" y="2145638"/>
            <a:ext cx="4441371" cy="22381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1 000,0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8" y="2402541"/>
            <a:ext cx="5283200" cy="39624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117771" y="5042263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год:     1 050,0  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52965" y="5042263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год:     1 100,0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49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3712</TotalTime>
  <Words>3409</Words>
  <Application>Microsoft Office PowerPoint</Application>
  <PresentationFormat>Широкоэкранный</PresentationFormat>
  <Paragraphs>480</Paragraphs>
  <Slides>43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Тема Office</vt:lpstr>
      <vt:lpstr>                </vt:lpstr>
      <vt:lpstr>Презентация PowerPoint</vt:lpstr>
      <vt:lpstr>Документы, используемые при составлении бюджета</vt:lpstr>
      <vt:lpstr>Презентация PowerPoint</vt:lpstr>
      <vt:lpstr>Основные параметры бюджета муниципального образования город Павловск на 2024 год  и на плановый период 2025-2026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Глава</dc:creator>
  <cp:lastModifiedBy>Glavbuh1</cp:lastModifiedBy>
  <cp:revision>472</cp:revision>
  <dcterms:created xsi:type="dcterms:W3CDTF">2017-11-29T08:18:55Z</dcterms:created>
  <dcterms:modified xsi:type="dcterms:W3CDTF">2024-04-25T13:40:32Z</dcterms:modified>
</cp:coreProperties>
</file>